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4" r:id="rId3"/>
    <p:sldId id="257" r:id="rId4"/>
    <p:sldId id="259" r:id="rId5"/>
    <p:sldId id="261" r:id="rId6"/>
    <p:sldId id="262" r:id="rId7"/>
    <p:sldId id="263" r:id="rId8"/>
    <p:sldId id="275" r:id="rId9"/>
    <p:sldId id="276" r:id="rId10"/>
    <p:sldId id="277" r:id="rId11"/>
    <p:sldId id="265" r:id="rId12"/>
    <p:sldId id="266" r:id="rId13"/>
    <p:sldId id="267" r:id="rId14"/>
    <p:sldId id="268" r:id="rId15"/>
    <p:sldId id="269" r:id="rId16"/>
    <p:sldId id="270" r:id="rId17"/>
    <p:sldId id="271" r:id="rId18"/>
    <p:sldId id="272" r:id="rId19"/>
    <p:sldId id="273" r:id="rId20"/>
    <p:sldId id="274" r:id="rId21"/>
    <p:sldId id="26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68" d="100"/>
          <a:sy n="68" d="100"/>
        </p:scale>
        <p:origin x="90" y="11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4D8D890-FBD8-4B80-886F-1062AC84EF4E}" type="datetimeFigureOut">
              <a:rPr lang="en-IN" smtClean="0"/>
              <a:t>17/07/2021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3687608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4D8D890-FBD8-4B80-886F-1062AC84EF4E}" type="datetimeFigureOut">
              <a:rPr lang="en-IN" smtClean="0"/>
              <a:t>17/07/2021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3581877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4D8D890-FBD8-4B80-886F-1062AC84EF4E}" type="datetimeFigureOut">
              <a:rPr lang="en-IN" smtClean="0"/>
              <a:t>17/07/2021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349161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4D8D890-FBD8-4B80-886F-1062AC84EF4E}" type="datetimeFigureOut">
              <a:rPr lang="en-IN" smtClean="0"/>
              <a:t>17/07/2021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3244226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D8D890-FBD8-4B80-886F-1062AC84EF4E}" type="datetimeFigureOut">
              <a:rPr lang="en-IN" smtClean="0"/>
              <a:t>17/07/2021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2096994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4D8D890-FBD8-4B80-886F-1062AC84EF4E}" type="datetimeFigureOut">
              <a:rPr lang="en-IN" smtClean="0"/>
              <a:t>17/07/2021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2138376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4D8D890-FBD8-4B80-886F-1062AC84EF4E}" type="datetimeFigureOut">
              <a:rPr lang="en-IN" smtClean="0"/>
              <a:t>17/07/2021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1243587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4D8D890-FBD8-4B80-886F-1062AC84EF4E}" type="datetimeFigureOut">
              <a:rPr lang="en-IN" smtClean="0"/>
              <a:t>17/07/2021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390118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8D890-FBD8-4B80-886F-1062AC84EF4E}" type="datetimeFigureOut">
              <a:rPr lang="en-IN" smtClean="0"/>
              <a:t>17/07/2021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3601667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8D890-FBD8-4B80-886F-1062AC84EF4E}" type="datetimeFigureOut">
              <a:rPr lang="en-IN" smtClean="0"/>
              <a:t>17/07/2021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1563646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8D890-FBD8-4B80-886F-1062AC84EF4E}" type="datetimeFigureOut">
              <a:rPr lang="en-IN" smtClean="0"/>
              <a:t>17/07/2021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3338129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8D890-FBD8-4B80-886F-1062AC84EF4E}" type="datetimeFigureOut">
              <a:rPr lang="en-IN" smtClean="0"/>
              <a:t>17/07/2021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37E20-45A5-418B-9659-5B97A79C43C1}" type="slidenum">
              <a:rPr lang="en-IN" smtClean="0"/>
              <a:t>‹#›</a:t>
            </a:fld>
            <a:endParaRPr lang="en-IN"/>
          </a:p>
        </p:txBody>
      </p:sp>
    </p:spTree>
    <p:extLst>
      <p:ext uri="{BB962C8B-B14F-4D97-AF65-F5344CB8AC3E}">
        <p14:creationId xmlns:p14="http://schemas.microsoft.com/office/powerpoint/2010/main" val="109216248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kvpy.iisc.ac.in/main/resources/2019-fellowships/2019-SA-PWD.pdf" TargetMode="External"/><Relationship Id="rId3" Type="http://schemas.openxmlformats.org/officeDocument/2006/relationships/hyperlink" Target="http://kvpy.iisc.ac.in/main/resources/2019-fellowships/2019-SX-GEN.pdf" TargetMode="External"/><Relationship Id="rId7" Type="http://schemas.openxmlformats.org/officeDocument/2006/relationships/hyperlink" Target="http://kvpy.iisc.ac.in/main/resources/2019-fellowships/2019-SB-SC-ST.pdf" TargetMode="External"/><Relationship Id="rId2" Type="http://schemas.openxmlformats.org/officeDocument/2006/relationships/hyperlink" Target="http://kvpy.iisc.ac.in/main/resources/2019-fellowships/2019-SA-GEN.pdf" TargetMode="External"/><Relationship Id="rId1" Type="http://schemas.openxmlformats.org/officeDocument/2006/relationships/slideLayout" Target="../slideLayouts/slideLayout1.xml"/><Relationship Id="rId6" Type="http://schemas.openxmlformats.org/officeDocument/2006/relationships/hyperlink" Target="http://kvpy.iisc.ac.in/main/resources/2019-fellowships/2019-SX-SC-ST.pdf" TargetMode="External"/><Relationship Id="rId11" Type="http://schemas.openxmlformats.org/officeDocument/2006/relationships/image" Target="../media/image4.jpeg"/><Relationship Id="rId5" Type="http://schemas.openxmlformats.org/officeDocument/2006/relationships/hyperlink" Target="http://kvpy.iisc.ac.in/main/resources/2019-fellowships/2019-SA-SC-ST.pdf" TargetMode="External"/><Relationship Id="rId10" Type="http://schemas.openxmlformats.org/officeDocument/2006/relationships/hyperlink" Target="http://kvpy.iisc.ac.in/main/resources/2019-fellowships/2019-SB-PWD.pdf" TargetMode="External"/><Relationship Id="rId4" Type="http://schemas.openxmlformats.org/officeDocument/2006/relationships/hyperlink" Target="http://kvpy.iisc.ac.in/main/resources/2019-fellowships/2019-SB-GEN.pdf" TargetMode="External"/><Relationship Id="rId9" Type="http://schemas.openxmlformats.org/officeDocument/2006/relationships/hyperlink" Target="http://kvpy.iisc.ac.in/main/resources/2019-fellowships/2019-SX-PWD.pdf"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35269" y="154745"/>
            <a:ext cx="11623796" cy="6513341"/>
          </a:xfrm>
          <a:solidFill>
            <a:schemeClr val="tx1"/>
          </a:solidFill>
        </p:spPr>
        <p:txBody>
          <a:bodyPr>
            <a:normAutofit/>
          </a:bodyPr>
          <a:lstStyle/>
          <a:p>
            <a:pPr algn="ctr"/>
            <a:r>
              <a:rPr lang="en-IN" sz="6000" b="1" dirty="0" smtClean="0">
                <a:solidFill>
                  <a:schemeClr val="bg1"/>
                </a:solidFill>
                <a:effectLst>
                  <a:outerShdw blurRad="38100" dist="38100" dir="2700000" algn="tl">
                    <a:srgbClr val="000000">
                      <a:alpha val="43137"/>
                    </a:srgbClr>
                  </a:outerShdw>
                </a:effectLst>
              </a:rPr>
              <a:t>Introduction of</a:t>
            </a:r>
            <a:r>
              <a:rPr lang="en-IN" sz="6000" b="1" dirty="0" smtClean="0">
                <a:solidFill>
                  <a:srgbClr val="FF0000"/>
                </a:solidFill>
                <a:effectLst>
                  <a:outerShdw blurRad="38100" dist="38100" dir="2700000" algn="tl">
                    <a:srgbClr val="000000">
                      <a:alpha val="43137"/>
                    </a:srgbClr>
                  </a:outerShdw>
                </a:effectLst>
              </a:rPr>
              <a:t> </a:t>
            </a:r>
            <a:r>
              <a:rPr lang="en-IN" sz="9600" b="1" dirty="0" smtClean="0">
                <a:solidFill>
                  <a:srgbClr val="FFC000"/>
                </a:solidFill>
                <a:effectLst>
                  <a:outerShdw blurRad="38100" dist="38100" dir="2700000" algn="tl">
                    <a:srgbClr val="000000">
                      <a:alpha val="43137"/>
                    </a:srgbClr>
                  </a:outerShdw>
                </a:effectLst>
              </a:rPr>
              <a:t>“KVPY”</a:t>
            </a:r>
            <a:r>
              <a:rPr lang="en-IN" sz="9600" b="1" dirty="0" smtClean="0">
                <a:effectLst>
                  <a:outerShdw blurRad="38100" dist="38100" dir="2700000" algn="tl">
                    <a:srgbClr val="000000">
                      <a:alpha val="43137"/>
                    </a:srgbClr>
                  </a:outerShdw>
                </a:effectLst>
              </a:rPr>
              <a:t/>
            </a:r>
            <a:br>
              <a:rPr lang="en-IN" sz="9600" b="1" dirty="0" smtClean="0">
                <a:effectLst>
                  <a:outerShdw blurRad="38100" dist="38100" dir="2700000" algn="tl">
                    <a:srgbClr val="000000">
                      <a:alpha val="43137"/>
                    </a:srgbClr>
                  </a:outerShdw>
                </a:effectLst>
              </a:rPr>
            </a:br>
            <a:r>
              <a:rPr lang="en-IN" sz="6000" b="1" dirty="0" smtClean="0">
                <a:effectLst>
                  <a:outerShdw blurRad="38100" dist="38100" dir="2700000" algn="tl">
                    <a:srgbClr val="000000">
                      <a:alpha val="43137"/>
                    </a:srgbClr>
                  </a:outerShdw>
                </a:effectLst>
              </a:rPr>
              <a:t> </a:t>
            </a:r>
            <a:r>
              <a:rPr lang="en-IN" sz="6000" b="1" dirty="0" smtClean="0">
                <a:solidFill>
                  <a:schemeClr val="bg1"/>
                </a:solidFill>
                <a:effectLst>
                  <a:outerShdw blurRad="38100" dist="38100" dir="2700000" algn="tl">
                    <a:srgbClr val="000000">
                      <a:alpha val="43137"/>
                    </a:srgbClr>
                  </a:outerShdw>
                </a:effectLst>
              </a:rPr>
              <a:t>(</a:t>
            </a:r>
            <a:r>
              <a:rPr lang="en-IN" sz="6000" b="1" dirty="0" smtClean="0">
                <a:solidFill>
                  <a:schemeClr val="bg1"/>
                </a:solidFill>
              </a:rPr>
              <a:t>Kishore Vaigyanik Protsahan Yojana)</a:t>
            </a:r>
            <a:endParaRPr lang="en-IN" sz="6000" b="1" dirty="0">
              <a:solidFill>
                <a:schemeClr val="bg1"/>
              </a:solidFill>
              <a:effectLst>
                <a:outerShdw blurRad="38100" dist="38100" dir="2700000" algn="tl">
                  <a:srgbClr val="000000">
                    <a:alpha val="43137"/>
                  </a:srgbClr>
                </a:outerShdw>
              </a:effectLst>
            </a:endParaRPr>
          </a:p>
        </p:txBody>
      </p:sp>
      <p:pic>
        <p:nvPicPr>
          <p:cNvPr id="6" name="Picture 5"/>
          <p:cNvPicPr>
            <a:picLocks noChangeAspect="1"/>
          </p:cNvPicPr>
          <p:nvPr/>
        </p:nvPicPr>
        <p:blipFill rotWithShape="1">
          <a:blip r:embed="rId2">
            <a:extLst>
              <a:ext uri="{BEBA8EAE-BF5A-486C-A8C5-ECC9F3942E4B}">
                <a14:imgProps xmlns:a14="http://schemas.microsoft.com/office/drawing/2010/main">
                  <a14:imgLayer r:embed="rId3">
                    <a14:imgEffect>
                      <a14:colorTemperature colorTemp="6400"/>
                    </a14:imgEffect>
                  </a14:imgLayer>
                </a14:imgProps>
              </a:ext>
              <a:ext uri="{28A0092B-C50C-407E-A947-70E740481C1C}">
                <a14:useLocalDpi xmlns:a14="http://schemas.microsoft.com/office/drawing/2010/main" val="0"/>
              </a:ext>
            </a:extLst>
          </a:blip>
          <a:srcRect l="26749" t="11728" r="30216" b="12963"/>
          <a:stretch/>
        </p:blipFill>
        <p:spPr>
          <a:xfrm>
            <a:off x="5273444" y="4448683"/>
            <a:ext cx="1547446" cy="200838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65886" y="154745"/>
            <a:ext cx="3660877" cy="1802844"/>
          </a:xfrm>
          <a:prstGeom prst="rect">
            <a:avLst/>
          </a:prstGeom>
        </p:spPr>
      </p:pic>
    </p:spTree>
    <p:extLst>
      <p:ext uri="{BB962C8B-B14F-4D97-AF65-F5344CB8AC3E}">
        <p14:creationId xmlns:p14="http://schemas.microsoft.com/office/powerpoint/2010/main" val="2689873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56445" y="-10768"/>
            <a:ext cx="10599312" cy="734096"/>
          </a:xfrm>
        </p:spPr>
        <p:txBody>
          <a:bodyPr>
            <a:normAutofit/>
          </a:bodyPr>
          <a:lstStyle/>
          <a:p>
            <a:r>
              <a:rPr lang="en-IN" sz="4500" b="1" u="sng" dirty="0">
                <a:solidFill>
                  <a:srgbClr val="FF0000"/>
                </a:solidFill>
                <a:effectLst>
                  <a:outerShdw blurRad="38100" dist="38100" dir="2700000" algn="tl">
                    <a:srgbClr val="000000">
                      <a:alpha val="43137"/>
                    </a:srgbClr>
                  </a:outerShdw>
                </a:effectLst>
              </a:rPr>
              <a:t>KVPY Syllabus for Stream </a:t>
            </a:r>
            <a:r>
              <a:rPr lang="en-IN" sz="4500" b="1" u="sng" dirty="0" smtClean="0">
                <a:solidFill>
                  <a:srgbClr val="FF0000"/>
                </a:solidFill>
                <a:effectLst>
                  <a:outerShdw blurRad="38100" dist="38100" dir="2700000" algn="tl">
                    <a:srgbClr val="000000">
                      <a:alpha val="43137"/>
                    </a:srgbClr>
                  </a:outerShdw>
                </a:effectLst>
              </a:rPr>
              <a:t>SB</a:t>
            </a:r>
            <a:endParaRPr lang="en-IN" sz="4500" b="1" u="sng" dirty="0">
              <a:solidFill>
                <a:srgbClr val="FF0000"/>
              </a:solidFill>
              <a:effectLst>
                <a:outerShdw blurRad="38100" dist="38100" dir="2700000" algn="tl">
                  <a:srgbClr val="000000">
                    <a:alpha val="43137"/>
                  </a:srgbClr>
                </a:outerShdw>
              </a:effectLst>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90202" y="64596"/>
            <a:ext cx="1150281" cy="566470"/>
          </a:xfrm>
          <a:prstGeom prst="rect">
            <a:avLst/>
          </a:prstGeom>
        </p:spPr>
      </p:pic>
      <p:pic>
        <p:nvPicPr>
          <p:cNvPr id="5" name="Picture 4"/>
          <p:cNvPicPr>
            <a:picLocks noChangeAspect="1"/>
          </p:cNvPicPr>
          <p:nvPr/>
        </p:nvPicPr>
        <p:blipFill>
          <a:blip r:embed="rId3"/>
          <a:stretch>
            <a:fillRect/>
          </a:stretch>
        </p:blipFill>
        <p:spPr>
          <a:xfrm>
            <a:off x="709685" y="798692"/>
            <a:ext cx="10689254" cy="5861415"/>
          </a:xfrm>
          <a:prstGeom prst="rect">
            <a:avLst/>
          </a:prstGeom>
        </p:spPr>
      </p:pic>
    </p:spTree>
    <p:extLst>
      <p:ext uri="{BB962C8B-B14F-4D97-AF65-F5344CB8AC3E}">
        <p14:creationId xmlns:p14="http://schemas.microsoft.com/office/powerpoint/2010/main" val="12121996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56445" y="180304"/>
            <a:ext cx="10599312" cy="734096"/>
          </a:xfrm>
        </p:spPr>
        <p:txBody>
          <a:bodyPr>
            <a:normAutofit fontScale="90000"/>
          </a:bodyPr>
          <a:lstStyle/>
          <a:p>
            <a:r>
              <a:rPr lang="en-IN" sz="4800" b="1" u="sng" dirty="0">
                <a:solidFill>
                  <a:srgbClr val="FF0000"/>
                </a:solidFill>
                <a:effectLst>
                  <a:outerShdw blurRad="38100" dist="38100" dir="2700000" algn="tl">
                    <a:srgbClr val="000000">
                      <a:alpha val="43137"/>
                    </a:srgbClr>
                  </a:outerShdw>
                </a:effectLst>
              </a:rPr>
              <a:t>RESULTS</a:t>
            </a:r>
          </a:p>
        </p:txBody>
      </p:sp>
      <p:sp>
        <p:nvSpPr>
          <p:cNvPr id="3" name="Subtitle 2"/>
          <p:cNvSpPr>
            <a:spLocks noGrp="1"/>
          </p:cNvSpPr>
          <p:nvPr>
            <p:ph type="subTitle" idx="1"/>
          </p:nvPr>
        </p:nvSpPr>
        <p:spPr>
          <a:xfrm>
            <a:off x="553791" y="1004552"/>
            <a:ext cx="11178863" cy="5563673"/>
          </a:xfrm>
        </p:spPr>
        <p:txBody>
          <a:bodyPr>
            <a:normAutofit fontScale="92500" lnSpcReduction="20000"/>
          </a:bodyPr>
          <a:lstStyle/>
          <a:p>
            <a:r>
              <a:rPr lang="en-IN" sz="2000" b="1" dirty="0" smtClean="0"/>
              <a:t>KVPY </a:t>
            </a:r>
            <a:r>
              <a:rPr lang="en-IN" sz="2000" b="1" dirty="0"/>
              <a:t>Fellowship Award - </a:t>
            </a:r>
            <a:r>
              <a:rPr lang="en-IN" sz="2000" b="1" dirty="0" smtClean="0"/>
              <a:t>2019</a:t>
            </a:r>
          </a:p>
          <a:p>
            <a:r>
              <a:rPr lang="en-IN" sz="2000" dirty="0" smtClean="0">
                <a:solidFill>
                  <a:srgbClr val="FFFF00"/>
                </a:solidFill>
              </a:rPr>
              <a:t>Following is the provisional list of candidates in the order of merit, recommended for the Award of KVPY Fellowship-2019. The merit list is based on the marks obtained by a Candidate: 75 % of the marks in the Aptitude Test + 25 % of the marks in the Interview.</a:t>
            </a:r>
          </a:p>
          <a:p>
            <a:r>
              <a:rPr lang="en-IN" sz="2000" b="1" dirty="0" smtClean="0">
                <a:solidFill>
                  <a:schemeClr val="bg1"/>
                </a:solidFill>
              </a:rPr>
              <a:t>All </a:t>
            </a:r>
            <a:r>
              <a:rPr lang="en-IN" sz="2000" b="1" dirty="0">
                <a:solidFill>
                  <a:schemeClr val="bg1"/>
                </a:solidFill>
              </a:rPr>
              <a:t>India Rank List – General Merit and cut off marks:</a:t>
            </a:r>
            <a:endParaRPr lang="en-IN" sz="2000" dirty="0">
              <a:solidFill>
                <a:schemeClr val="bg1"/>
              </a:solidFill>
            </a:endParaRPr>
          </a:p>
          <a:p>
            <a:r>
              <a:rPr lang="en-IN" sz="2000" b="1" dirty="0">
                <a:solidFill>
                  <a:schemeClr val="bg1"/>
                </a:solidFill>
                <a:hlinkClick r:id="rId2"/>
              </a:rPr>
              <a:t>Stream – SA</a:t>
            </a:r>
            <a:r>
              <a:rPr lang="en-IN" sz="2000" dirty="0">
                <a:solidFill>
                  <a:schemeClr val="bg1"/>
                </a:solidFill>
              </a:rPr>
              <a:t> </a:t>
            </a:r>
            <a:r>
              <a:rPr lang="en-IN" sz="2000" dirty="0" smtClean="0">
                <a:solidFill>
                  <a:schemeClr val="bg1"/>
                </a:solidFill>
              </a:rPr>
              <a:t> </a:t>
            </a:r>
            <a:r>
              <a:rPr lang="en-IN" sz="2000" dirty="0" smtClean="0">
                <a:solidFill>
                  <a:schemeClr val="bg1"/>
                </a:solidFill>
              </a:rPr>
              <a:t> (</a:t>
            </a:r>
            <a:r>
              <a:rPr lang="en-IN" sz="2000" dirty="0">
                <a:solidFill>
                  <a:schemeClr val="bg1"/>
                </a:solidFill>
              </a:rPr>
              <a:t>53.00 % and above)</a:t>
            </a:r>
          </a:p>
          <a:p>
            <a:r>
              <a:rPr lang="en-IN" sz="2000" b="1" dirty="0">
                <a:solidFill>
                  <a:schemeClr val="bg1"/>
                </a:solidFill>
                <a:hlinkClick r:id="rId3"/>
              </a:rPr>
              <a:t>Stream – SX</a:t>
            </a:r>
            <a:r>
              <a:rPr lang="en-IN" sz="2000" dirty="0">
                <a:solidFill>
                  <a:schemeClr val="bg1"/>
                </a:solidFill>
              </a:rPr>
              <a:t> </a:t>
            </a:r>
            <a:r>
              <a:rPr lang="en-IN" sz="2000" dirty="0" smtClean="0">
                <a:solidFill>
                  <a:schemeClr val="bg1"/>
                </a:solidFill>
              </a:rPr>
              <a:t>  </a:t>
            </a:r>
            <a:r>
              <a:rPr lang="en-IN" sz="2000" dirty="0" smtClean="0">
                <a:solidFill>
                  <a:schemeClr val="bg1"/>
                </a:solidFill>
              </a:rPr>
              <a:t>(</a:t>
            </a:r>
            <a:r>
              <a:rPr lang="en-IN" sz="2000" dirty="0">
                <a:solidFill>
                  <a:schemeClr val="bg1"/>
                </a:solidFill>
              </a:rPr>
              <a:t>55.00 % and above)</a:t>
            </a:r>
          </a:p>
          <a:p>
            <a:r>
              <a:rPr lang="en-IN" sz="2000" dirty="0">
                <a:solidFill>
                  <a:schemeClr val="bg1"/>
                </a:solidFill>
                <a:hlinkClick r:id="rId4"/>
              </a:rPr>
              <a:t>Stream – SB</a:t>
            </a:r>
            <a:r>
              <a:rPr lang="en-IN" sz="2000" dirty="0">
                <a:solidFill>
                  <a:schemeClr val="bg1"/>
                </a:solidFill>
              </a:rPr>
              <a:t> </a:t>
            </a:r>
            <a:r>
              <a:rPr lang="en-IN" sz="2000" dirty="0" smtClean="0">
                <a:solidFill>
                  <a:schemeClr val="bg1"/>
                </a:solidFill>
              </a:rPr>
              <a:t>   (</a:t>
            </a:r>
            <a:r>
              <a:rPr lang="en-IN" sz="2000" dirty="0">
                <a:solidFill>
                  <a:schemeClr val="bg1"/>
                </a:solidFill>
              </a:rPr>
              <a:t>50.00 % and above)</a:t>
            </a:r>
          </a:p>
          <a:p>
            <a:r>
              <a:rPr lang="en-IN" sz="2000" b="1" dirty="0">
                <a:solidFill>
                  <a:schemeClr val="bg1"/>
                </a:solidFill>
              </a:rPr>
              <a:t>All India Rank List under Empowerment Initiative for SC/ST students in the KVPY Fellowship Program and cut off marks:</a:t>
            </a:r>
            <a:endParaRPr lang="en-IN" sz="2000" dirty="0">
              <a:solidFill>
                <a:schemeClr val="bg1"/>
              </a:solidFill>
            </a:endParaRPr>
          </a:p>
          <a:p>
            <a:r>
              <a:rPr lang="en-IN" sz="2000" b="1" dirty="0">
                <a:solidFill>
                  <a:schemeClr val="bg1"/>
                </a:solidFill>
                <a:hlinkClick r:id="rId5"/>
              </a:rPr>
              <a:t>Stream – </a:t>
            </a:r>
            <a:r>
              <a:rPr lang="en-IN" sz="2000" b="1" dirty="0" smtClean="0">
                <a:solidFill>
                  <a:schemeClr val="bg1"/>
                </a:solidFill>
                <a:hlinkClick r:id="rId5"/>
              </a:rPr>
              <a:t>SA</a:t>
            </a:r>
            <a:r>
              <a:rPr lang="en-IN" sz="2000" b="1" dirty="0" smtClean="0">
                <a:solidFill>
                  <a:schemeClr val="bg1"/>
                </a:solidFill>
              </a:rPr>
              <a:t> </a:t>
            </a:r>
            <a:r>
              <a:rPr lang="en-IN" sz="2000" dirty="0">
                <a:solidFill>
                  <a:schemeClr val="bg1"/>
                </a:solidFill>
              </a:rPr>
              <a:t> </a:t>
            </a:r>
            <a:r>
              <a:rPr lang="en-IN" sz="2000" dirty="0" smtClean="0">
                <a:solidFill>
                  <a:schemeClr val="bg1"/>
                </a:solidFill>
              </a:rPr>
              <a:t> (</a:t>
            </a:r>
            <a:r>
              <a:rPr lang="en-IN" sz="2000" dirty="0">
                <a:solidFill>
                  <a:schemeClr val="bg1"/>
                </a:solidFill>
              </a:rPr>
              <a:t>42.00 % and above)</a:t>
            </a:r>
          </a:p>
          <a:p>
            <a:r>
              <a:rPr lang="en-IN" sz="2000" b="1" dirty="0">
                <a:solidFill>
                  <a:schemeClr val="bg1"/>
                </a:solidFill>
                <a:hlinkClick r:id="rId6"/>
              </a:rPr>
              <a:t>Stream – SX</a:t>
            </a:r>
            <a:r>
              <a:rPr lang="en-IN" sz="2000" dirty="0">
                <a:solidFill>
                  <a:schemeClr val="bg1"/>
                </a:solidFill>
              </a:rPr>
              <a:t> </a:t>
            </a:r>
            <a:r>
              <a:rPr lang="en-IN" sz="2000" dirty="0" smtClean="0">
                <a:solidFill>
                  <a:schemeClr val="bg1"/>
                </a:solidFill>
              </a:rPr>
              <a:t> </a:t>
            </a:r>
            <a:r>
              <a:rPr lang="en-IN" sz="2000" dirty="0" smtClean="0">
                <a:solidFill>
                  <a:schemeClr val="bg1"/>
                </a:solidFill>
              </a:rPr>
              <a:t>  (</a:t>
            </a:r>
            <a:r>
              <a:rPr lang="en-IN" sz="2000" dirty="0">
                <a:solidFill>
                  <a:schemeClr val="bg1"/>
                </a:solidFill>
              </a:rPr>
              <a:t>45.00 % and above)</a:t>
            </a:r>
          </a:p>
          <a:p>
            <a:r>
              <a:rPr lang="en-IN" sz="2000" b="1" dirty="0">
                <a:solidFill>
                  <a:schemeClr val="bg1"/>
                </a:solidFill>
                <a:hlinkClick r:id="rId7"/>
              </a:rPr>
              <a:t>Stream – SB</a:t>
            </a:r>
            <a:r>
              <a:rPr lang="en-IN" sz="2000" dirty="0">
                <a:solidFill>
                  <a:schemeClr val="bg1"/>
                </a:solidFill>
              </a:rPr>
              <a:t> </a:t>
            </a:r>
            <a:r>
              <a:rPr lang="en-IN" sz="2000" dirty="0" smtClean="0">
                <a:solidFill>
                  <a:schemeClr val="bg1"/>
                </a:solidFill>
              </a:rPr>
              <a:t> (</a:t>
            </a:r>
            <a:r>
              <a:rPr lang="en-IN" sz="2000" dirty="0">
                <a:solidFill>
                  <a:schemeClr val="bg1"/>
                </a:solidFill>
              </a:rPr>
              <a:t>40.00 % and above)</a:t>
            </a:r>
          </a:p>
          <a:p>
            <a:r>
              <a:rPr lang="en-IN" sz="2000" b="1" dirty="0">
                <a:solidFill>
                  <a:schemeClr val="bg1"/>
                </a:solidFill>
              </a:rPr>
              <a:t>All India Rank List under Empowerment Initiative for PWD students in the KVPY Fellowship Program and cut off marks:</a:t>
            </a:r>
            <a:endParaRPr lang="en-IN" sz="2000" dirty="0">
              <a:solidFill>
                <a:schemeClr val="bg1"/>
              </a:solidFill>
            </a:endParaRPr>
          </a:p>
          <a:p>
            <a:r>
              <a:rPr lang="en-IN" sz="2000" b="1" dirty="0">
                <a:solidFill>
                  <a:schemeClr val="bg1"/>
                </a:solidFill>
                <a:hlinkClick r:id="rId8"/>
              </a:rPr>
              <a:t>Stream – SA</a:t>
            </a:r>
            <a:r>
              <a:rPr lang="en-IN" sz="2000" dirty="0">
                <a:solidFill>
                  <a:schemeClr val="bg1"/>
                </a:solidFill>
              </a:rPr>
              <a:t> </a:t>
            </a:r>
            <a:r>
              <a:rPr lang="en-IN" sz="2000" dirty="0" smtClean="0">
                <a:solidFill>
                  <a:schemeClr val="bg1"/>
                </a:solidFill>
              </a:rPr>
              <a:t>    </a:t>
            </a:r>
            <a:r>
              <a:rPr lang="en-IN" sz="2000" dirty="0" smtClean="0">
                <a:solidFill>
                  <a:schemeClr val="bg1"/>
                </a:solidFill>
              </a:rPr>
              <a:t>(</a:t>
            </a:r>
            <a:r>
              <a:rPr lang="en-IN" sz="2000" dirty="0">
                <a:solidFill>
                  <a:schemeClr val="bg1"/>
                </a:solidFill>
              </a:rPr>
              <a:t>42.00 % and above)</a:t>
            </a:r>
          </a:p>
          <a:p>
            <a:r>
              <a:rPr lang="en-IN" sz="2000" b="1" dirty="0">
                <a:solidFill>
                  <a:schemeClr val="bg1"/>
                </a:solidFill>
                <a:hlinkClick r:id="rId9"/>
              </a:rPr>
              <a:t>Stream – SX</a:t>
            </a:r>
            <a:r>
              <a:rPr lang="en-IN" sz="2000" dirty="0">
                <a:solidFill>
                  <a:schemeClr val="bg1"/>
                </a:solidFill>
              </a:rPr>
              <a:t> </a:t>
            </a:r>
            <a:r>
              <a:rPr lang="en-IN" sz="2000" dirty="0" smtClean="0">
                <a:solidFill>
                  <a:schemeClr val="bg1"/>
                </a:solidFill>
              </a:rPr>
              <a:t> </a:t>
            </a:r>
            <a:r>
              <a:rPr lang="en-IN" sz="2000" dirty="0" smtClean="0">
                <a:solidFill>
                  <a:schemeClr val="bg1"/>
                </a:solidFill>
              </a:rPr>
              <a:t>  (</a:t>
            </a:r>
            <a:r>
              <a:rPr lang="en-IN" sz="2000" dirty="0">
                <a:solidFill>
                  <a:schemeClr val="bg1"/>
                </a:solidFill>
              </a:rPr>
              <a:t>45.00 % and above)</a:t>
            </a:r>
          </a:p>
          <a:p>
            <a:r>
              <a:rPr lang="en-IN" sz="2000" b="1" dirty="0">
                <a:solidFill>
                  <a:schemeClr val="bg1"/>
                </a:solidFill>
                <a:hlinkClick r:id="rId10"/>
              </a:rPr>
              <a:t>Stream – SB</a:t>
            </a:r>
            <a:r>
              <a:rPr lang="en-IN" sz="2000" dirty="0">
                <a:solidFill>
                  <a:schemeClr val="bg1"/>
                </a:solidFill>
              </a:rPr>
              <a:t> </a:t>
            </a:r>
            <a:r>
              <a:rPr lang="en-IN" sz="2000" dirty="0" smtClean="0">
                <a:solidFill>
                  <a:schemeClr val="bg1"/>
                </a:solidFill>
              </a:rPr>
              <a:t> </a:t>
            </a:r>
            <a:r>
              <a:rPr lang="en-IN" sz="2000" dirty="0" smtClean="0">
                <a:solidFill>
                  <a:schemeClr val="bg1"/>
                </a:solidFill>
              </a:rPr>
              <a:t>  (</a:t>
            </a:r>
            <a:r>
              <a:rPr lang="en-IN" sz="2000" dirty="0">
                <a:solidFill>
                  <a:schemeClr val="bg1"/>
                </a:solidFill>
              </a:rPr>
              <a:t>40.00 % and above)</a:t>
            </a:r>
          </a:p>
          <a:p>
            <a:pPr algn="l"/>
            <a:endParaRPr lang="en-IN" sz="2000" dirty="0" smtClean="0"/>
          </a:p>
        </p:txBody>
      </p:sp>
      <p:pic>
        <p:nvPicPr>
          <p:cNvPr id="8" name="Picture 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990202" y="64596"/>
            <a:ext cx="1150281" cy="566470"/>
          </a:xfrm>
          <a:prstGeom prst="rect">
            <a:avLst/>
          </a:prstGeom>
        </p:spPr>
      </p:pic>
    </p:spTree>
    <p:extLst>
      <p:ext uri="{BB962C8B-B14F-4D97-AF65-F5344CB8AC3E}">
        <p14:creationId xmlns:p14="http://schemas.microsoft.com/office/powerpoint/2010/main" val="8240706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12125" y="180304"/>
            <a:ext cx="10335295" cy="734096"/>
          </a:xfrm>
        </p:spPr>
        <p:txBody>
          <a:bodyPr>
            <a:normAutofit fontScale="90000"/>
          </a:bodyPr>
          <a:lstStyle/>
          <a:p>
            <a:r>
              <a:rPr lang="en-IN" sz="4500" b="1" u="sng" dirty="0">
                <a:solidFill>
                  <a:schemeClr val="bg1"/>
                </a:solidFill>
                <a:effectLst>
                  <a:outerShdw blurRad="38100" dist="38100" dir="2700000" algn="tl">
                    <a:srgbClr val="000000">
                      <a:alpha val="43137"/>
                    </a:srgbClr>
                  </a:outerShdw>
                </a:effectLst>
              </a:rPr>
              <a:t>Colleges which accept KVPY score are as follows:</a:t>
            </a:r>
          </a:p>
        </p:txBody>
      </p:sp>
      <p:sp>
        <p:nvSpPr>
          <p:cNvPr id="3" name="Subtitle 2"/>
          <p:cNvSpPr>
            <a:spLocks noGrp="1"/>
          </p:cNvSpPr>
          <p:nvPr>
            <p:ph type="subTitle" idx="1"/>
          </p:nvPr>
        </p:nvSpPr>
        <p:spPr>
          <a:xfrm>
            <a:off x="502275" y="1648495"/>
            <a:ext cx="11204620" cy="4365938"/>
          </a:xfrm>
        </p:spPr>
        <p:txBody>
          <a:bodyPr>
            <a:normAutofit/>
          </a:bodyPr>
          <a:lstStyle/>
          <a:p>
            <a:pPr marL="342900" indent="-342900" algn="l">
              <a:buFont typeface="Wingdings" panose="05000000000000000000" pitchFamily="2" charset="2"/>
              <a:buChar char="Ø"/>
            </a:pPr>
            <a:r>
              <a:rPr lang="en-IN" sz="2800" dirty="0" smtClean="0">
                <a:solidFill>
                  <a:srgbClr val="FF0000"/>
                </a:solidFill>
              </a:rPr>
              <a:t> </a:t>
            </a:r>
            <a:r>
              <a:rPr lang="en-IN" sz="2800" dirty="0" smtClean="0">
                <a:solidFill>
                  <a:srgbClr val="FFFF00"/>
                </a:solidFill>
              </a:rPr>
              <a:t>CV </a:t>
            </a:r>
            <a:r>
              <a:rPr lang="en-IN" sz="2800" dirty="0">
                <a:solidFill>
                  <a:srgbClr val="FFFF00"/>
                </a:solidFill>
              </a:rPr>
              <a:t>Raman Global University</a:t>
            </a:r>
            <a:r>
              <a:rPr lang="en-IN" sz="2800" dirty="0" smtClean="0">
                <a:solidFill>
                  <a:srgbClr val="FFFF00"/>
                </a:solidFill>
              </a:rPr>
              <a:t>, </a:t>
            </a:r>
            <a:r>
              <a:rPr lang="en-IN" sz="2800" dirty="0">
                <a:solidFill>
                  <a:srgbClr val="FFFF00"/>
                </a:solidFill>
              </a:rPr>
              <a:t>[CGU] </a:t>
            </a:r>
            <a:r>
              <a:rPr lang="en-IN" sz="2800" dirty="0" smtClean="0">
                <a:solidFill>
                  <a:srgbClr val="FFFF00"/>
                </a:solidFill>
              </a:rPr>
              <a:t>Bhubaneswar</a:t>
            </a:r>
          </a:p>
          <a:p>
            <a:pPr marL="342900" indent="-342900" algn="l">
              <a:buFont typeface="Wingdings" panose="05000000000000000000" pitchFamily="2" charset="2"/>
              <a:buChar char="Ø"/>
            </a:pPr>
            <a:r>
              <a:rPr lang="en-IN" sz="2800" dirty="0" smtClean="0">
                <a:solidFill>
                  <a:srgbClr val="FFFF00"/>
                </a:solidFill>
              </a:rPr>
              <a:t> International </a:t>
            </a:r>
            <a:r>
              <a:rPr lang="en-IN" sz="2800" dirty="0">
                <a:solidFill>
                  <a:srgbClr val="FFFF00"/>
                </a:solidFill>
              </a:rPr>
              <a:t>Institute of Information Technology, [IIIT] </a:t>
            </a:r>
            <a:r>
              <a:rPr lang="en-IN" sz="2800" dirty="0" smtClean="0">
                <a:solidFill>
                  <a:srgbClr val="FFFF00"/>
                </a:solidFill>
              </a:rPr>
              <a:t>Hyderabad</a:t>
            </a:r>
          </a:p>
          <a:p>
            <a:pPr marL="342900" indent="-342900" algn="l">
              <a:buFont typeface="Wingdings" panose="05000000000000000000" pitchFamily="2" charset="2"/>
              <a:buChar char="Ø"/>
            </a:pPr>
            <a:r>
              <a:rPr lang="en-IN" sz="2800" dirty="0" smtClean="0">
                <a:solidFill>
                  <a:srgbClr val="FFFF00"/>
                </a:solidFill>
              </a:rPr>
              <a:t> Indian </a:t>
            </a:r>
            <a:r>
              <a:rPr lang="en-IN" sz="2800" dirty="0">
                <a:solidFill>
                  <a:srgbClr val="FFFF00"/>
                </a:solidFill>
              </a:rPr>
              <a:t>Institute of Science Education and Research, [IISER] </a:t>
            </a:r>
            <a:r>
              <a:rPr lang="en-IN" sz="2800" dirty="0" smtClean="0">
                <a:solidFill>
                  <a:srgbClr val="FFFF00"/>
                </a:solidFill>
              </a:rPr>
              <a:t>Pune</a:t>
            </a:r>
          </a:p>
          <a:p>
            <a:pPr marL="342900" indent="-342900" algn="l">
              <a:buFont typeface="Wingdings" panose="05000000000000000000" pitchFamily="2" charset="2"/>
              <a:buChar char="Ø"/>
            </a:pPr>
            <a:r>
              <a:rPr lang="en-IN" sz="2800" dirty="0" smtClean="0">
                <a:solidFill>
                  <a:srgbClr val="FFFF00"/>
                </a:solidFill>
              </a:rPr>
              <a:t> Indian </a:t>
            </a:r>
            <a:r>
              <a:rPr lang="en-IN" sz="2800" dirty="0">
                <a:solidFill>
                  <a:srgbClr val="FFFF00"/>
                </a:solidFill>
              </a:rPr>
              <a:t>Institute of Science, [IIS] </a:t>
            </a:r>
            <a:r>
              <a:rPr lang="en-IN" sz="2800" dirty="0" err="1" smtClean="0">
                <a:solidFill>
                  <a:srgbClr val="FFFF00"/>
                </a:solidFill>
              </a:rPr>
              <a:t>BangaloreIndian</a:t>
            </a:r>
            <a:endParaRPr lang="en-IN" sz="2800" dirty="0" smtClean="0">
              <a:solidFill>
                <a:srgbClr val="FFFF00"/>
              </a:solidFill>
            </a:endParaRPr>
          </a:p>
          <a:p>
            <a:pPr marL="342900" indent="-342900" algn="l">
              <a:buFont typeface="Wingdings" panose="05000000000000000000" pitchFamily="2" charset="2"/>
              <a:buChar char="Ø"/>
            </a:pPr>
            <a:r>
              <a:rPr lang="en-IN" sz="2800" dirty="0" smtClean="0">
                <a:solidFill>
                  <a:srgbClr val="FFFF00"/>
                </a:solidFill>
              </a:rPr>
              <a:t> </a:t>
            </a:r>
            <a:r>
              <a:rPr lang="en-IN" sz="2800" dirty="0">
                <a:solidFill>
                  <a:srgbClr val="FFFF00"/>
                </a:solidFill>
              </a:rPr>
              <a:t>Institute of Science Education and Research, [IISER] </a:t>
            </a:r>
            <a:r>
              <a:rPr lang="en-IN" sz="2800" dirty="0" smtClean="0">
                <a:solidFill>
                  <a:srgbClr val="FFFF00"/>
                </a:solidFill>
              </a:rPr>
              <a:t>Bhopal</a:t>
            </a:r>
          </a:p>
          <a:p>
            <a:pPr marL="342900" indent="-342900" algn="l">
              <a:buFont typeface="Wingdings" panose="05000000000000000000" pitchFamily="2" charset="2"/>
              <a:buChar char="Ø"/>
            </a:pPr>
            <a:r>
              <a:rPr lang="en-IN" sz="2800" dirty="0" smtClean="0">
                <a:solidFill>
                  <a:srgbClr val="FFFF00"/>
                </a:solidFill>
              </a:rPr>
              <a:t> Indian </a:t>
            </a:r>
            <a:r>
              <a:rPr lang="en-IN" sz="2800" dirty="0">
                <a:solidFill>
                  <a:srgbClr val="FFFF00"/>
                </a:solidFill>
              </a:rPr>
              <a:t>Institute of Science Education and Research, </a:t>
            </a:r>
            <a:r>
              <a:rPr lang="en-IN" sz="2800" dirty="0" smtClean="0">
                <a:solidFill>
                  <a:srgbClr val="FFFF00"/>
                </a:solidFill>
              </a:rPr>
              <a:t>Mohali</a:t>
            </a:r>
          </a:p>
          <a:p>
            <a:pPr marL="342900" indent="-342900" algn="l">
              <a:buFont typeface="Wingdings" panose="05000000000000000000" pitchFamily="2" charset="2"/>
              <a:buChar char="Ø"/>
            </a:pPr>
            <a:r>
              <a:rPr lang="en-IN" sz="2800" dirty="0" smtClean="0">
                <a:solidFill>
                  <a:srgbClr val="FFFF00"/>
                </a:solidFill>
              </a:rPr>
              <a:t> Indian </a:t>
            </a:r>
            <a:r>
              <a:rPr lang="en-IN" sz="2800" dirty="0">
                <a:solidFill>
                  <a:srgbClr val="FFFF00"/>
                </a:solidFill>
              </a:rPr>
              <a:t>Institute of Science Education and Research, Trivandrum</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4076" y="64595"/>
            <a:ext cx="1516407" cy="746773"/>
          </a:xfrm>
          <a:prstGeom prst="rect">
            <a:avLst/>
          </a:prstGeom>
        </p:spPr>
      </p:pic>
    </p:spTree>
    <p:extLst>
      <p:ext uri="{BB962C8B-B14F-4D97-AF65-F5344CB8AC3E}">
        <p14:creationId xmlns:p14="http://schemas.microsoft.com/office/powerpoint/2010/main" val="31207687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12125" y="180304"/>
            <a:ext cx="10335295" cy="734096"/>
          </a:xfrm>
        </p:spPr>
        <p:txBody>
          <a:bodyPr>
            <a:normAutofit/>
          </a:bodyPr>
          <a:lstStyle/>
          <a:p>
            <a:r>
              <a:rPr lang="en-IN" sz="4500" b="1" u="sng" dirty="0" smtClean="0">
                <a:solidFill>
                  <a:srgbClr val="FFFF00"/>
                </a:solidFill>
                <a:effectLst>
                  <a:outerShdw blurRad="38100" dist="38100" dir="2700000" algn="tl">
                    <a:srgbClr val="000000">
                      <a:alpha val="43137"/>
                    </a:srgbClr>
                  </a:outerShdw>
                </a:effectLst>
              </a:rPr>
              <a:t>KVPY Previous Year Result:</a:t>
            </a:r>
            <a:endParaRPr lang="en-IN" sz="4500" b="1" u="sng"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1030108"/>
            <a:ext cx="11204620" cy="5525237"/>
          </a:xfrm>
        </p:spPr>
        <p:txBody>
          <a:bodyPr>
            <a:normAutofit/>
          </a:bodyPr>
          <a:lstStyle/>
          <a:p>
            <a:pPr marL="457200" indent="-457200" algn="l">
              <a:buFont typeface="Arial" panose="020B0604020202020204" pitchFamily="34" charset="0"/>
              <a:buChar char="•"/>
            </a:pPr>
            <a:r>
              <a:rPr lang="en-US" sz="2800" dirty="0" smtClean="0">
                <a:solidFill>
                  <a:schemeClr val="bg1"/>
                </a:solidFill>
              </a:rPr>
              <a:t>Result 2019</a:t>
            </a:r>
          </a:p>
          <a:p>
            <a:pPr marL="457200" indent="-457200" algn="l">
              <a:buFont typeface="Arial" panose="020B0604020202020204" pitchFamily="34" charset="0"/>
              <a:buChar char="•"/>
            </a:pPr>
            <a:endParaRPr lang="en-US" sz="2800" dirty="0">
              <a:solidFill>
                <a:srgbClr val="002060"/>
              </a:solidFill>
            </a:endParaRPr>
          </a:p>
          <a:p>
            <a:pPr marL="457200" indent="-457200" algn="l">
              <a:buFont typeface="Arial" panose="020B0604020202020204" pitchFamily="34" charset="0"/>
              <a:buChar char="•"/>
            </a:pPr>
            <a:endParaRPr lang="en-US" sz="2800" dirty="0" smtClean="0">
              <a:solidFill>
                <a:srgbClr val="002060"/>
              </a:solidFill>
            </a:endParaRPr>
          </a:p>
          <a:p>
            <a:pPr marL="457200" indent="-457200" algn="l">
              <a:buFont typeface="Arial" panose="020B0604020202020204" pitchFamily="34" charset="0"/>
              <a:buChar char="•"/>
            </a:pPr>
            <a:endParaRPr lang="en-US" sz="2800" dirty="0">
              <a:solidFill>
                <a:srgbClr val="002060"/>
              </a:solidFill>
            </a:endParaRPr>
          </a:p>
          <a:p>
            <a:pPr marL="457200" indent="-457200" algn="l">
              <a:buFont typeface="Arial" panose="020B0604020202020204" pitchFamily="34" charset="0"/>
              <a:buChar char="•"/>
            </a:pPr>
            <a:endParaRPr lang="en-US" sz="2800" dirty="0" smtClean="0">
              <a:solidFill>
                <a:srgbClr val="002060"/>
              </a:solidFill>
            </a:endParaRPr>
          </a:p>
          <a:p>
            <a:pPr marL="457200" indent="-457200" algn="l">
              <a:buFont typeface="Arial" panose="020B0604020202020204" pitchFamily="34" charset="0"/>
              <a:buChar char="•"/>
            </a:pPr>
            <a:endParaRPr lang="en-US" sz="2800" dirty="0">
              <a:solidFill>
                <a:srgbClr val="002060"/>
              </a:solidFill>
            </a:endParaRPr>
          </a:p>
          <a:p>
            <a:pPr algn="l"/>
            <a:endParaRPr lang="en-IN" sz="2800" dirty="0">
              <a:solidFill>
                <a:srgbClr val="00206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4076" y="64595"/>
            <a:ext cx="1516407" cy="746773"/>
          </a:xfrm>
          <a:prstGeom prst="rect">
            <a:avLst/>
          </a:prstGeom>
        </p:spPr>
      </p:pic>
      <p:pic>
        <p:nvPicPr>
          <p:cNvPr id="6" name="Picture 5"/>
          <p:cNvPicPr>
            <a:picLocks noChangeAspect="1"/>
          </p:cNvPicPr>
          <p:nvPr/>
        </p:nvPicPr>
        <p:blipFill>
          <a:blip r:embed="rId3"/>
          <a:stretch>
            <a:fillRect/>
          </a:stretch>
        </p:blipFill>
        <p:spPr>
          <a:xfrm>
            <a:off x="309489" y="1824116"/>
            <a:ext cx="11240086" cy="3704488"/>
          </a:xfrm>
          <a:prstGeom prst="rect">
            <a:avLst/>
          </a:prstGeom>
        </p:spPr>
      </p:pic>
    </p:spTree>
    <p:extLst>
      <p:ext uri="{BB962C8B-B14F-4D97-AF65-F5344CB8AC3E}">
        <p14:creationId xmlns:p14="http://schemas.microsoft.com/office/powerpoint/2010/main" val="2082470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12125" y="180304"/>
            <a:ext cx="10335295" cy="734096"/>
          </a:xfrm>
        </p:spPr>
        <p:txBody>
          <a:bodyPr>
            <a:normAutofit/>
          </a:bodyPr>
          <a:lstStyle/>
          <a:p>
            <a:r>
              <a:rPr lang="en-IN" sz="4400" b="1" u="sng" dirty="0" smtClean="0">
                <a:solidFill>
                  <a:schemeClr val="bg1"/>
                </a:solidFill>
                <a:effectLst>
                  <a:outerShdw blurRad="38100" dist="38100" dir="2700000" algn="tl">
                    <a:srgbClr val="000000">
                      <a:alpha val="43137"/>
                    </a:srgbClr>
                  </a:outerShdw>
                </a:effectLst>
              </a:rPr>
              <a:t>KVPY </a:t>
            </a:r>
            <a:r>
              <a:rPr lang="en-US" sz="4400" b="1" u="sng" dirty="0">
                <a:solidFill>
                  <a:schemeClr val="bg1"/>
                </a:solidFill>
                <a:effectLst>
                  <a:outerShdw blurRad="38100" dist="38100" dir="2700000" algn="tl">
                    <a:srgbClr val="000000">
                      <a:alpha val="43137"/>
                    </a:srgbClr>
                  </a:outerShdw>
                </a:effectLst>
              </a:rPr>
              <a:t>Result </a:t>
            </a:r>
            <a:r>
              <a:rPr lang="en-US" sz="4400" b="1" u="sng" dirty="0" smtClean="0">
                <a:solidFill>
                  <a:schemeClr val="bg1"/>
                </a:solidFill>
                <a:effectLst>
                  <a:outerShdw blurRad="38100" dist="38100" dir="2700000" algn="tl">
                    <a:srgbClr val="000000">
                      <a:alpha val="43137"/>
                    </a:srgbClr>
                  </a:outerShdw>
                </a:effectLst>
              </a:rPr>
              <a:t>2017</a:t>
            </a:r>
            <a:r>
              <a:rPr lang="en-IN" sz="4500" b="1" u="sng" dirty="0" smtClean="0">
                <a:solidFill>
                  <a:schemeClr val="bg1"/>
                </a:solidFill>
                <a:effectLst>
                  <a:outerShdw blurRad="38100" dist="38100" dir="2700000" algn="tl">
                    <a:srgbClr val="000000">
                      <a:alpha val="43137"/>
                    </a:srgbClr>
                  </a:outerShdw>
                </a:effectLst>
              </a:rPr>
              <a:t>:</a:t>
            </a:r>
            <a:endParaRPr lang="en-IN" sz="4500"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1030108"/>
            <a:ext cx="11204620" cy="5525237"/>
          </a:xfrm>
        </p:spPr>
        <p:txBody>
          <a:bodyPr>
            <a:normAutofit/>
          </a:bodyPr>
          <a:lstStyle/>
          <a:p>
            <a:pPr algn="l"/>
            <a:endParaRPr lang="en-IN" sz="2800" dirty="0">
              <a:solidFill>
                <a:srgbClr val="002060"/>
              </a:solidFill>
            </a:endParaRPr>
          </a:p>
          <a:p>
            <a:pPr marL="457200" indent="-457200" algn="l">
              <a:buFont typeface="Arial" panose="020B0604020202020204" pitchFamily="34" charset="0"/>
              <a:buChar char="•"/>
            </a:pPr>
            <a:endParaRPr lang="en-IN" sz="2800" dirty="0">
              <a:solidFill>
                <a:srgbClr val="00206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4076" y="64595"/>
            <a:ext cx="1516407" cy="746773"/>
          </a:xfrm>
          <a:prstGeom prst="rect">
            <a:avLst/>
          </a:prstGeom>
        </p:spPr>
      </p:pic>
      <p:pic>
        <p:nvPicPr>
          <p:cNvPr id="4" name="Picture 3"/>
          <p:cNvPicPr>
            <a:picLocks noChangeAspect="1"/>
          </p:cNvPicPr>
          <p:nvPr/>
        </p:nvPicPr>
        <p:blipFill>
          <a:blip r:embed="rId3"/>
          <a:stretch>
            <a:fillRect/>
          </a:stretch>
        </p:blipFill>
        <p:spPr>
          <a:xfrm>
            <a:off x="610063" y="1878726"/>
            <a:ext cx="10776140" cy="3255982"/>
          </a:xfrm>
          <a:prstGeom prst="rect">
            <a:avLst/>
          </a:prstGeom>
        </p:spPr>
      </p:pic>
    </p:spTree>
    <p:extLst>
      <p:ext uri="{BB962C8B-B14F-4D97-AF65-F5344CB8AC3E}">
        <p14:creationId xmlns:p14="http://schemas.microsoft.com/office/powerpoint/2010/main" val="1580509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12125" y="180304"/>
            <a:ext cx="10335295" cy="734096"/>
          </a:xfrm>
        </p:spPr>
        <p:txBody>
          <a:bodyPr>
            <a:normAutofit/>
          </a:bodyPr>
          <a:lstStyle/>
          <a:p>
            <a:r>
              <a:rPr lang="en-IN" sz="4400" b="1" u="sng" dirty="0" smtClean="0">
                <a:solidFill>
                  <a:schemeClr val="bg1"/>
                </a:solidFill>
                <a:effectLst>
                  <a:outerShdw blurRad="38100" dist="38100" dir="2700000" algn="tl">
                    <a:srgbClr val="000000">
                      <a:alpha val="43137"/>
                    </a:srgbClr>
                  </a:outerShdw>
                </a:effectLst>
              </a:rPr>
              <a:t>KVPY </a:t>
            </a:r>
            <a:r>
              <a:rPr lang="en-US" sz="4400" b="1" u="sng" dirty="0">
                <a:solidFill>
                  <a:schemeClr val="bg1"/>
                </a:solidFill>
                <a:effectLst>
                  <a:outerShdw blurRad="38100" dist="38100" dir="2700000" algn="tl">
                    <a:srgbClr val="000000">
                      <a:alpha val="43137"/>
                    </a:srgbClr>
                  </a:outerShdw>
                </a:effectLst>
              </a:rPr>
              <a:t>Result </a:t>
            </a:r>
            <a:r>
              <a:rPr lang="en-US" sz="4400" b="1" u="sng" dirty="0" smtClean="0">
                <a:solidFill>
                  <a:schemeClr val="bg1"/>
                </a:solidFill>
                <a:effectLst>
                  <a:outerShdw blurRad="38100" dist="38100" dir="2700000" algn="tl">
                    <a:srgbClr val="000000">
                      <a:alpha val="43137"/>
                    </a:srgbClr>
                  </a:outerShdw>
                </a:effectLst>
              </a:rPr>
              <a:t>2016</a:t>
            </a:r>
            <a:r>
              <a:rPr lang="en-IN" sz="4400" b="1" u="sng" dirty="0" smtClean="0">
                <a:solidFill>
                  <a:schemeClr val="bg1"/>
                </a:solidFill>
                <a:effectLst>
                  <a:outerShdw blurRad="38100" dist="38100" dir="2700000" algn="tl">
                    <a:srgbClr val="000000">
                      <a:alpha val="43137"/>
                    </a:srgbClr>
                  </a:outerShdw>
                </a:effectLst>
              </a:rPr>
              <a:t>:</a:t>
            </a:r>
            <a:endParaRPr lang="en-IN" sz="4500"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1030108"/>
            <a:ext cx="11204620" cy="5525237"/>
          </a:xfrm>
        </p:spPr>
        <p:txBody>
          <a:bodyPr>
            <a:normAutofit/>
          </a:bodyPr>
          <a:lstStyle/>
          <a:p>
            <a:pPr algn="l"/>
            <a:endParaRPr lang="en-IN" sz="2800" dirty="0">
              <a:solidFill>
                <a:srgbClr val="002060"/>
              </a:solidFill>
            </a:endParaRPr>
          </a:p>
          <a:p>
            <a:pPr marL="457200" indent="-457200" algn="l">
              <a:buFont typeface="Arial" panose="020B0604020202020204" pitchFamily="34" charset="0"/>
              <a:buChar char="•"/>
            </a:pPr>
            <a:endParaRPr lang="en-IN" sz="2800" dirty="0">
              <a:solidFill>
                <a:srgbClr val="00206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4076" y="64595"/>
            <a:ext cx="1516407" cy="746773"/>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570170777"/>
              </p:ext>
            </p:extLst>
          </p:nvPr>
        </p:nvGraphicFramePr>
        <p:xfrm>
          <a:off x="511587" y="1308355"/>
          <a:ext cx="11204620" cy="4459397"/>
        </p:xfrm>
        <a:graphic>
          <a:graphicData uri="http://schemas.openxmlformats.org/drawingml/2006/table">
            <a:tbl>
              <a:tblPr/>
              <a:tblGrid>
                <a:gridCol w="955389"/>
                <a:gridCol w="1819587"/>
                <a:gridCol w="1849984"/>
                <a:gridCol w="1658004"/>
                <a:gridCol w="1658004"/>
                <a:gridCol w="1710363"/>
                <a:gridCol w="1553289"/>
              </a:tblGrid>
              <a:tr h="1149709">
                <a:tc>
                  <a:txBody>
                    <a:bodyPr/>
                    <a:lstStyle/>
                    <a:p>
                      <a:pPr algn="ctr" fontAlgn="ctr"/>
                      <a:r>
                        <a:rPr lang="en-IN" sz="1600" b="1" i="0" u="none" strike="noStrike" dirty="0">
                          <a:solidFill>
                            <a:srgbClr val="FFC000"/>
                          </a:solidFill>
                          <a:effectLst/>
                          <a:latin typeface="Calibri" panose="020F0502020204030204" pitchFamily="34" charset="0"/>
                        </a:rPr>
                        <a:t>Category</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ctr"/>
                      <a:r>
                        <a:rPr lang="en-IN" sz="1600" b="1" i="0" u="none" strike="noStrike" dirty="0">
                          <a:solidFill>
                            <a:srgbClr val="FFC000"/>
                          </a:solidFill>
                          <a:effectLst/>
                          <a:latin typeface="Calibri" panose="020F0502020204030204" pitchFamily="34" charset="0"/>
                        </a:rPr>
                        <a:t>Shortlisted for Interview (Gen, OBC)</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ctr"/>
                      <a:r>
                        <a:rPr lang="en-IN" sz="1600" b="1" i="0" u="none" strike="noStrike" dirty="0">
                          <a:solidFill>
                            <a:srgbClr val="FFC000"/>
                          </a:solidFill>
                          <a:effectLst/>
                          <a:latin typeface="Calibri" panose="020F0502020204030204" pitchFamily="34" charset="0"/>
                        </a:rPr>
                        <a:t>Final Selection </a:t>
                      </a:r>
                      <a:br>
                        <a:rPr lang="en-IN" sz="1600" b="1" i="0" u="none" strike="noStrike" dirty="0">
                          <a:solidFill>
                            <a:srgbClr val="FFC000"/>
                          </a:solidFill>
                          <a:effectLst/>
                          <a:latin typeface="Calibri" panose="020F0502020204030204" pitchFamily="34" charset="0"/>
                        </a:rPr>
                      </a:br>
                      <a:r>
                        <a:rPr lang="en-IN" sz="1600" b="1" i="0" u="none" strike="noStrike" dirty="0">
                          <a:solidFill>
                            <a:srgbClr val="FFC000"/>
                          </a:solidFill>
                          <a:effectLst/>
                          <a:latin typeface="Calibri" panose="020F0502020204030204" pitchFamily="34" charset="0"/>
                        </a:rPr>
                        <a:t>(Gen. OBC)</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ctr"/>
                      <a:r>
                        <a:rPr lang="en-IN" sz="1600" b="1" i="0" u="none" strike="noStrike" dirty="0">
                          <a:solidFill>
                            <a:srgbClr val="FFC000"/>
                          </a:solidFill>
                          <a:effectLst/>
                          <a:latin typeface="Calibri" panose="020F0502020204030204" pitchFamily="34" charset="0"/>
                        </a:rPr>
                        <a:t>Shortlisted for Interview (SC/ST)</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ctr"/>
                      <a:r>
                        <a:rPr lang="en-IN" sz="1600" b="1" i="0" u="none" strike="noStrike" dirty="0">
                          <a:solidFill>
                            <a:srgbClr val="FFC000"/>
                          </a:solidFill>
                          <a:effectLst/>
                          <a:latin typeface="Calibri" panose="020F0502020204030204" pitchFamily="34" charset="0"/>
                        </a:rPr>
                        <a:t>Final Selection </a:t>
                      </a:r>
                      <a:br>
                        <a:rPr lang="en-IN" sz="1600" b="1" i="0" u="none" strike="noStrike" dirty="0">
                          <a:solidFill>
                            <a:srgbClr val="FFC000"/>
                          </a:solidFill>
                          <a:effectLst/>
                          <a:latin typeface="Calibri" panose="020F0502020204030204" pitchFamily="34" charset="0"/>
                        </a:rPr>
                      </a:br>
                      <a:r>
                        <a:rPr lang="en-IN" sz="1600" b="1" i="0" u="none" strike="noStrike" dirty="0">
                          <a:solidFill>
                            <a:srgbClr val="FFC000"/>
                          </a:solidFill>
                          <a:effectLst/>
                          <a:latin typeface="Calibri" panose="020F0502020204030204" pitchFamily="34" charset="0"/>
                        </a:rPr>
                        <a:t>(SC/ST)</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ctr"/>
                      <a:r>
                        <a:rPr lang="en-IN" sz="1600" b="1" i="0" u="none" strike="noStrike" dirty="0">
                          <a:solidFill>
                            <a:srgbClr val="FFC000"/>
                          </a:solidFill>
                          <a:effectLst/>
                          <a:latin typeface="Calibri" panose="020F0502020204030204" pitchFamily="34" charset="0"/>
                        </a:rPr>
                        <a:t>Shortlisted for Interview (PWDT)</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ctr"/>
                      <a:r>
                        <a:rPr lang="en-IN" sz="1600" b="1" i="0" u="none" strike="noStrike" dirty="0">
                          <a:solidFill>
                            <a:srgbClr val="FFC000"/>
                          </a:solidFill>
                          <a:effectLst/>
                          <a:latin typeface="Calibri" panose="020F0502020204030204" pitchFamily="34" charset="0"/>
                        </a:rPr>
                        <a:t>Final Selection </a:t>
                      </a:r>
                      <a:br>
                        <a:rPr lang="en-IN" sz="1600" b="1" i="0" u="none" strike="noStrike" dirty="0">
                          <a:solidFill>
                            <a:srgbClr val="FFC000"/>
                          </a:solidFill>
                          <a:effectLst/>
                          <a:latin typeface="Calibri" panose="020F0502020204030204" pitchFamily="34" charset="0"/>
                        </a:rPr>
                      </a:br>
                      <a:r>
                        <a:rPr lang="en-IN" sz="1600" b="1" i="0" u="none" strike="noStrike" dirty="0">
                          <a:solidFill>
                            <a:srgbClr val="FFC000"/>
                          </a:solidFill>
                          <a:effectLst/>
                          <a:latin typeface="Calibri" panose="020F0502020204030204" pitchFamily="34" charset="0"/>
                        </a:rPr>
                        <a:t>(PWD</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r>
              <a:tr h="797515">
                <a:tc>
                  <a:txBody>
                    <a:bodyPr/>
                    <a:lstStyle/>
                    <a:p>
                      <a:pPr algn="ctr" fontAlgn="b"/>
                      <a:r>
                        <a:rPr lang="en-IN" sz="1600" b="1" i="0" u="none" strike="noStrike" dirty="0">
                          <a:solidFill>
                            <a:srgbClr val="FFFFFF"/>
                          </a:solidFill>
                          <a:effectLst/>
                          <a:latin typeface="Calibri" panose="020F0502020204030204" pitchFamily="34" charset="0"/>
                        </a:rPr>
                        <a:t>SA</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600" b="1" i="0" u="none" strike="noStrike" dirty="0">
                          <a:solidFill>
                            <a:srgbClr val="FFFFFF"/>
                          </a:solidFill>
                          <a:effectLst/>
                          <a:latin typeface="Calibri" panose="020F0502020204030204" pitchFamily="34" charset="0"/>
                        </a:rPr>
                        <a:t>1323</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600" b="1" i="0" u="none" strike="noStrike">
                          <a:solidFill>
                            <a:srgbClr val="FFFFFF"/>
                          </a:solidFill>
                          <a:effectLst/>
                          <a:latin typeface="Calibri" panose="020F0502020204030204" pitchFamily="34" charset="0"/>
                        </a:rPr>
                        <a:t>877</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600" b="1" i="0" u="none" strike="noStrike">
                          <a:solidFill>
                            <a:srgbClr val="FFFFFF"/>
                          </a:solidFill>
                          <a:effectLst/>
                          <a:latin typeface="Calibri" panose="020F0502020204030204" pitchFamily="34" charset="0"/>
                        </a:rPr>
                        <a:t>102</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600" b="1" i="0" u="none" strike="noStrike">
                          <a:solidFill>
                            <a:srgbClr val="FFFFFF"/>
                          </a:solidFill>
                          <a:effectLst/>
                          <a:latin typeface="Calibri" panose="020F0502020204030204" pitchFamily="34" charset="0"/>
                        </a:rPr>
                        <a:t>74</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600" b="1" i="0" u="none" strike="noStrike">
                          <a:solidFill>
                            <a:srgbClr val="FFFFFF"/>
                          </a:solidFill>
                          <a:effectLst/>
                          <a:latin typeface="Calibri" panose="020F0502020204030204" pitchFamily="34" charset="0"/>
                        </a:rPr>
                        <a:t>4</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600" b="1" i="0" u="none" strike="noStrike" dirty="0">
                          <a:solidFill>
                            <a:srgbClr val="FFFFFF"/>
                          </a:solidFill>
                          <a:effectLst/>
                          <a:latin typeface="Calibri" panose="020F0502020204030204" pitchFamily="34" charset="0"/>
                        </a:rPr>
                        <a:t>4</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r>
              <a:tr h="797515">
                <a:tc>
                  <a:txBody>
                    <a:bodyPr/>
                    <a:lstStyle/>
                    <a:p>
                      <a:pPr algn="ctr" fontAlgn="b"/>
                      <a:r>
                        <a:rPr lang="en-IN" sz="1600" b="1" i="0" u="none" strike="noStrike" dirty="0">
                          <a:solidFill>
                            <a:srgbClr val="FFFFFF"/>
                          </a:solidFill>
                          <a:effectLst/>
                          <a:latin typeface="Calibri" panose="020F0502020204030204" pitchFamily="34" charset="0"/>
                        </a:rPr>
                        <a:t>SX</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600" b="1" i="0" u="none" strike="noStrike" dirty="0">
                          <a:solidFill>
                            <a:srgbClr val="FFFFFF"/>
                          </a:solidFill>
                          <a:effectLst/>
                          <a:latin typeface="Calibri" panose="020F0502020204030204" pitchFamily="34" charset="0"/>
                        </a:rPr>
                        <a:t>1782</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600" b="1" i="0" u="none" strike="noStrike" dirty="0">
                          <a:solidFill>
                            <a:srgbClr val="FFFFFF"/>
                          </a:solidFill>
                          <a:effectLst/>
                          <a:latin typeface="Calibri" panose="020F0502020204030204" pitchFamily="34" charset="0"/>
                        </a:rPr>
                        <a:t>1523</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600" b="1" i="0" u="none" strike="noStrike" dirty="0">
                          <a:solidFill>
                            <a:srgbClr val="FFFFFF"/>
                          </a:solidFill>
                          <a:effectLst/>
                          <a:latin typeface="Calibri" panose="020F0502020204030204" pitchFamily="34" charset="0"/>
                        </a:rPr>
                        <a:t>261</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600" b="1" i="0" u="none" strike="noStrike" dirty="0">
                          <a:solidFill>
                            <a:srgbClr val="FFFFFF"/>
                          </a:solidFill>
                          <a:effectLst/>
                          <a:latin typeface="Calibri" panose="020F0502020204030204" pitchFamily="34" charset="0"/>
                        </a:rPr>
                        <a:t>169</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600" b="1" i="0" u="none" strike="noStrike">
                          <a:solidFill>
                            <a:srgbClr val="FFFFFF"/>
                          </a:solidFill>
                          <a:effectLst/>
                          <a:latin typeface="Calibri" panose="020F0502020204030204" pitchFamily="34" charset="0"/>
                        </a:rPr>
                        <a:t>10</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600" b="1" i="0" u="none" strike="noStrike" dirty="0">
                          <a:solidFill>
                            <a:srgbClr val="FFFFFF"/>
                          </a:solidFill>
                          <a:effectLst/>
                          <a:latin typeface="Calibri" panose="020F0502020204030204" pitchFamily="34" charset="0"/>
                        </a:rPr>
                        <a:t>6</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r>
              <a:tr h="797515">
                <a:tc>
                  <a:txBody>
                    <a:bodyPr/>
                    <a:lstStyle/>
                    <a:p>
                      <a:pPr algn="ctr" fontAlgn="b"/>
                      <a:r>
                        <a:rPr lang="en-IN" sz="1600" b="1" i="0" u="none" strike="noStrike" dirty="0">
                          <a:solidFill>
                            <a:srgbClr val="FFFFFF"/>
                          </a:solidFill>
                          <a:effectLst/>
                          <a:latin typeface="Calibri" panose="020F0502020204030204" pitchFamily="34" charset="0"/>
                        </a:rPr>
                        <a:t>SB</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600" b="1" i="0" u="none" strike="noStrike">
                          <a:solidFill>
                            <a:srgbClr val="FFFFFF"/>
                          </a:solidFill>
                          <a:effectLst/>
                          <a:latin typeface="Calibri" panose="020F0502020204030204" pitchFamily="34" charset="0"/>
                        </a:rPr>
                        <a:t>183</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600" b="1" i="0" u="none" strike="noStrike">
                          <a:solidFill>
                            <a:srgbClr val="FFFFFF"/>
                          </a:solidFill>
                          <a:effectLst/>
                          <a:latin typeface="Calibri" panose="020F0502020204030204" pitchFamily="34" charset="0"/>
                        </a:rPr>
                        <a:t>116</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600" b="1" i="0" u="none" strike="noStrike">
                          <a:solidFill>
                            <a:srgbClr val="FFFFFF"/>
                          </a:solidFill>
                          <a:effectLst/>
                          <a:latin typeface="Calibri" panose="020F0502020204030204" pitchFamily="34" charset="0"/>
                        </a:rPr>
                        <a:t>32</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600" b="1" i="0" u="none" strike="noStrike" dirty="0">
                          <a:solidFill>
                            <a:srgbClr val="FFFFFF"/>
                          </a:solidFill>
                          <a:effectLst/>
                          <a:latin typeface="Calibri" panose="020F0502020204030204" pitchFamily="34" charset="0"/>
                        </a:rPr>
                        <a:t>18</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600" b="1" i="0" u="none" strike="noStrike" dirty="0">
                          <a:solidFill>
                            <a:srgbClr val="FFFFFF"/>
                          </a:solidFill>
                          <a:effectLst/>
                          <a:latin typeface="Calibri" panose="020F0502020204030204" pitchFamily="34" charset="0"/>
                        </a:rPr>
                        <a:t>2</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600" b="1" i="0" u="none" strike="noStrike" dirty="0">
                          <a:solidFill>
                            <a:srgbClr val="FFFFFF"/>
                          </a:solidFill>
                          <a:effectLst/>
                          <a:latin typeface="Calibri" panose="020F0502020204030204" pitchFamily="34" charset="0"/>
                        </a:rPr>
                        <a:t>1</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r>
              <a:tr h="917143">
                <a:tc>
                  <a:txBody>
                    <a:bodyPr/>
                    <a:lstStyle/>
                    <a:p>
                      <a:pPr algn="ctr" fontAlgn="b"/>
                      <a:r>
                        <a:rPr lang="en-IN" sz="1700" b="1" i="0" u="none" strike="noStrike" dirty="0">
                          <a:solidFill>
                            <a:srgbClr val="FFFF00"/>
                          </a:solidFill>
                          <a:effectLst/>
                          <a:latin typeface="Calibri" panose="020F0502020204030204" pitchFamily="34" charset="0"/>
                        </a:rPr>
                        <a:t>Total</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700" b="1" i="0" u="none" strike="noStrike" dirty="0">
                          <a:solidFill>
                            <a:srgbClr val="FFFF00"/>
                          </a:solidFill>
                          <a:effectLst/>
                          <a:latin typeface="Calibri" panose="020F0502020204030204" pitchFamily="34" charset="0"/>
                        </a:rPr>
                        <a:t>3288</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700" b="1" i="0" u="none" strike="noStrike" dirty="0">
                          <a:solidFill>
                            <a:srgbClr val="FFFF00"/>
                          </a:solidFill>
                          <a:effectLst/>
                          <a:latin typeface="Calibri" panose="020F0502020204030204" pitchFamily="34" charset="0"/>
                        </a:rPr>
                        <a:t>2516</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700" b="1" i="0" u="none" strike="noStrike" dirty="0">
                          <a:solidFill>
                            <a:srgbClr val="FFFF00"/>
                          </a:solidFill>
                          <a:effectLst/>
                          <a:latin typeface="Calibri" panose="020F0502020204030204" pitchFamily="34" charset="0"/>
                        </a:rPr>
                        <a:t>395</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700" b="1" i="0" u="none" strike="noStrike" dirty="0">
                          <a:solidFill>
                            <a:srgbClr val="FFFF00"/>
                          </a:solidFill>
                          <a:effectLst/>
                          <a:latin typeface="Calibri" panose="020F0502020204030204" pitchFamily="34" charset="0"/>
                        </a:rPr>
                        <a:t>261</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700" b="1" i="0" u="none" strike="noStrike" dirty="0">
                          <a:solidFill>
                            <a:srgbClr val="FFFF00"/>
                          </a:solidFill>
                          <a:effectLst/>
                          <a:latin typeface="Calibri" panose="020F0502020204030204" pitchFamily="34" charset="0"/>
                        </a:rPr>
                        <a:t>16</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c>
                  <a:txBody>
                    <a:bodyPr/>
                    <a:lstStyle/>
                    <a:p>
                      <a:pPr algn="ctr" fontAlgn="b"/>
                      <a:r>
                        <a:rPr lang="en-IN" sz="1700" b="1" i="0" u="none" strike="noStrike" dirty="0">
                          <a:solidFill>
                            <a:srgbClr val="FFFF00"/>
                          </a:solidFill>
                          <a:effectLst/>
                          <a:latin typeface="Calibri" panose="020F0502020204030204" pitchFamily="34" charset="0"/>
                        </a:rPr>
                        <a:t>11</a:t>
                      </a:r>
                    </a:p>
                  </a:txBody>
                  <a:tcPr marL="9525" marR="9525" marT="9525" marB="0" anchor="ctr">
                    <a:lnL w="6350" cap="flat" cmpd="sng" algn="ctr">
                      <a:solidFill>
                        <a:srgbClr val="FFC000"/>
                      </a:solidFill>
                      <a:prstDash val="solid"/>
                      <a:round/>
                      <a:headEnd type="none" w="med" len="med"/>
                      <a:tailEnd type="none" w="med" len="med"/>
                    </a:lnL>
                    <a:lnR w="6350" cap="flat" cmpd="sng" algn="ctr">
                      <a:solidFill>
                        <a:srgbClr val="FFC000"/>
                      </a:solidFill>
                      <a:prstDash val="solid"/>
                      <a:round/>
                      <a:headEnd type="none" w="med" len="med"/>
                      <a:tailEnd type="none" w="med" len="med"/>
                    </a:lnR>
                    <a:lnT w="6350" cap="flat" cmpd="sng" algn="ctr">
                      <a:solidFill>
                        <a:srgbClr val="FFC000"/>
                      </a:solidFill>
                      <a:prstDash val="solid"/>
                      <a:round/>
                      <a:headEnd type="none" w="med" len="med"/>
                      <a:tailEnd type="none" w="med" len="med"/>
                    </a:lnT>
                    <a:lnB w="6350" cap="flat" cmpd="sng" algn="ctr">
                      <a:solidFill>
                        <a:srgbClr val="FFC000"/>
                      </a:solidFill>
                      <a:prstDash val="solid"/>
                      <a:round/>
                      <a:headEnd type="none" w="med" len="med"/>
                      <a:tailEnd type="none" w="med" len="med"/>
                    </a:lnB>
                    <a:solidFill>
                      <a:srgbClr val="0D0D0D"/>
                    </a:solidFill>
                  </a:tcPr>
                </a:tc>
              </a:tr>
            </a:tbl>
          </a:graphicData>
        </a:graphic>
      </p:graphicFrame>
    </p:spTree>
    <p:extLst>
      <p:ext uri="{BB962C8B-B14F-4D97-AF65-F5344CB8AC3E}">
        <p14:creationId xmlns:p14="http://schemas.microsoft.com/office/powerpoint/2010/main" val="4158668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12125" y="180304"/>
            <a:ext cx="10335295" cy="734096"/>
          </a:xfrm>
        </p:spPr>
        <p:txBody>
          <a:bodyPr>
            <a:normAutofit/>
          </a:bodyPr>
          <a:lstStyle/>
          <a:p>
            <a:r>
              <a:rPr lang="en-IN" sz="4400" b="1" u="sng" dirty="0" smtClean="0">
                <a:solidFill>
                  <a:schemeClr val="bg1"/>
                </a:solidFill>
                <a:effectLst>
                  <a:outerShdw blurRad="38100" dist="38100" dir="2700000" algn="tl">
                    <a:srgbClr val="000000">
                      <a:alpha val="43137"/>
                    </a:srgbClr>
                  </a:outerShdw>
                </a:effectLst>
              </a:rPr>
              <a:t>KVPY </a:t>
            </a:r>
            <a:r>
              <a:rPr lang="en-US" sz="4400" b="1" u="sng" dirty="0">
                <a:solidFill>
                  <a:schemeClr val="bg1"/>
                </a:solidFill>
                <a:effectLst>
                  <a:outerShdw blurRad="38100" dist="38100" dir="2700000" algn="tl">
                    <a:srgbClr val="000000">
                      <a:alpha val="43137"/>
                    </a:srgbClr>
                  </a:outerShdw>
                </a:effectLst>
              </a:rPr>
              <a:t>Result </a:t>
            </a:r>
            <a:r>
              <a:rPr lang="en-US" sz="4400" b="1" u="sng" dirty="0" smtClean="0">
                <a:solidFill>
                  <a:schemeClr val="bg1"/>
                </a:solidFill>
                <a:effectLst>
                  <a:outerShdw blurRad="38100" dist="38100" dir="2700000" algn="tl">
                    <a:srgbClr val="000000">
                      <a:alpha val="43137"/>
                    </a:srgbClr>
                  </a:outerShdw>
                </a:effectLst>
              </a:rPr>
              <a:t>2015</a:t>
            </a:r>
            <a:r>
              <a:rPr lang="en-IN" sz="4400" b="1" u="sng" dirty="0" smtClean="0">
                <a:solidFill>
                  <a:schemeClr val="bg1"/>
                </a:solidFill>
                <a:effectLst>
                  <a:outerShdw blurRad="38100" dist="38100" dir="2700000" algn="tl">
                    <a:srgbClr val="000000">
                      <a:alpha val="43137"/>
                    </a:srgbClr>
                  </a:outerShdw>
                </a:effectLst>
              </a:rPr>
              <a:t>:</a:t>
            </a:r>
            <a:endParaRPr lang="en-IN" sz="4500"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1030108"/>
            <a:ext cx="11204620" cy="5525237"/>
          </a:xfrm>
        </p:spPr>
        <p:txBody>
          <a:bodyPr>
            <a:normAutofit/>
          </a:bodyPr>
          <a:lstStyle/>
          <a:p>
            <a:pPr algn="l"/>
            <a:endParaRPr lang="en-IN" sz="2800" dirty="0">
              <a:solidFill>
                <a:srgbClr val="002060"/>
              </a:solidFill>
            </a:endParaRPr>
          </a:p>
          <a:p>
            <a:pPr marL="457200" indent="-457200" algn="l">
              <a:buFont typeface="Arial" panose="020B0604020202020204" pitchFamily="34" charset="0"/>
              <a:buChar char="•"/>
            </a:pPr>
            <a:endParaRPr lang="en-IN" sz="2800" dirty="0">
              <a:solidFill>
                <a:srgbClr val="00206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4076" y="64595"/>
            <a:ext cx="1516407" cy="746773"/>
          </a:xfrm>
          <a:prstGeom prst="rect">
            <a:avLst/>
          </a:prstGeom>
        </p:spPr>
      </p:pic>
      <p:pic>
        <p:nvPicPr>
          <p:cNvPr id="4" name="Picture 3"/>
          <p:cNvPicPr>
            <a:picLocks noChangeAspect="1"/>
          </p:cNvPicPr>
          <p:nvPr/>
        </p:nvPicPr>
        <p:blipFill>
          <a:blip r:embed="rId3"/>
          <a:stretch>
            <a:fillRect/>
          </a:stretch>
        </p:blipFill>
        <p:spPr>
          <a:xfrm>
            <a:off x="196947" y="1625509"/>
            <a:ext cx="11788726" cy="2637001"/>
          </a:xfrm>
          <a:prstGeom prst="rect">
            <a:avLst/>
          </a:prstGeom>
        </p:spPr>
      </p:pic>
    </p:spTree>
    <p:extLst>
      <p:ext uri="{BB962C8B-B14F-4D97-AF65-F5344CB8AC3E}">
        <p14:creationId xmlns:p14="http://schemas.microsoft.com/office/powerpoint/2010/main" val="27314430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12125" y="180304"/>
            <a:ext cx="10335295" cy="734096"/>
          </a:xfrm>
        </p:spPr>
        <p:txBody>
          <a:bodyPr>
            <a:normAutofit fontScale="90000"/>
          </a:bodyPr>
          <a:lstStyle/>
          <a:p>
            <a:r>
              <a:rPr lang="en-IN" sz="4500" b="1" u="sng" dirty="0" smtClean="0">
                <a:solidFill>
                  <a:schemeClr val="bg1"/>
                </a:solidFill>
                <a:effectLst>
                  <a:outerShdw blurRad="38100" dist="38100" dir="2700000" algn="tl">
                    <a:srgbClr val="000000">
                      <a:alpha val="43137"/>
                    </a:srgbClr>
                  </a:outerShdw>
                </a:effectLst>
              </a:rPr>
              <a:t>KVPY </a:t>
            </a:r>
            <a:r>
              <a:rPr lang="en-US" sz="4800" b="1" u="sng" dirty="0">
                <a:solidFill>
                  <a:schemeClr val="bg1"/>
                </a:solidFill>
                <a:effectLst>
                  <a:outerShdw blurRad="38100" dist="38100" dir="2700000" algn="tl">
                    <a:srgbClr val="000000">
                      <a:alpha val="43137"/>
                    </a:srgbClr>
                  </a:outerShdw>
                </a:effectLst>
              </a:rPr>
              <a:t>Result </a:t>
            </a:r>
            <a:r>
              <a:rPr lang="en-US" sz="4800" b="1" u="sng" dirty="0" smtClean="0">
                <a:solidFill>
                  <a:schemeClr val="bg1"/>
                </a:solidFill>
                <a:effectLst>
                  <a:outerShdw blurRad="38100" dist="38100" dir="2700000" algn="tl">
                    <a:srgbClr val="000000">
                      <a:alpha val="43137"/>
                    </a:srgbClr>
                  </a:outerShdw>
                </a:effectLst>
              </a:rPr>
              <a:t>2014</a:t>
            </a:r>
            <a:r>
              <a:rPr lang="en-IN" sz="4500" b="1" u="sng" dirty="0" smtClean="0">
                <a:solidFill>
                  <a:schemeClr val="bg1"/>
                </a:solidFill>
                <a:effectLst>
                  <a:outerShdw blurRad="38100" dist="38100" dir="2700000" algn="tl">
                    <a:srgbClr val="000000">
                      <a:alpha val="43137"/>
                    </a:srgbClr>
                  </a:outerShdw>
                </a:effectLst>
              </a:rPr>
              <a:t>:</a:t>
            </a:r>
            <a:endParaRPr lang="en-IN" sz="4500"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1030108"/>
            <a:ext cx="11204620" cy="5525237"/>
          </a:xfrm>
        </p:spPr>
        <p:txBody>
          <a:bodyPr>
            <a:normAutofit/>
          </a:bodyPr>
          <a:lstStyle/>
          <a:p>
            <a:pPr marL="457200" indent="-457200" algn="l">
              <a:buFont typeface="Arial" panose="020B0604020202020204" pitchFamily="34" charset="0"/>
              <a:buChar char="•"/>
            </a:pPr>
            <a:endParaRPr lang="en-IN" sz="2800" dirty="0">
              <a:solidFill>
                <a:srgbClr val="002060"/>
              </a:solidFill>
            </a:endParaRPr>
          </a:p>
          <a:p>
            <a:pPr algn="l"/>
            <a:endParaRPr lang="en-IN" sz="2800" dirty="0">
              <a:solidFill>
                <a:srgbClr val="00206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4076" y="64595"/>
            <a:ext cx="1516407" cy="746773"/>
          </a:xfrm>
          <a:prstGeom prst="rect">
            <a:avLst/>
          </a:prstGeom>
        </p:spPr>
      </p:pic>
      <p:pic>
        <p:nvPicPr>
          <p:cNvPr id="6" name="Picture 5"/>
          <p:cNvPicPr>
            <a:picLocks noChangeAspect="1"/>
          </p:cNvPicPr>
          <p:nvPr/>
        </p:nvPicPr>
        <p:blipFill>
          <a:blip r:embed="rId3"/>
          <a:stretch>
            <a:fillRect/>
          </a:stretch>
        </p:blipFill>
        <p:spPr>
          <a:xfrm>
            <a:off x="190969" y="1733492"/>
            <a:ext cx="11727456" cy="2824439"/>
          </a:xfrm>
          <a:prstGeom prst="rect">
            <a:avLst/>
          </a:prstGeom>
        </p:spPr>
      </p:pic>
    </p:spTree>
    <p:extLst>
      <p:ext uri="{BB962C8B-B14F-4D97-AF65-F5344CB8AC3E}">
        <p14:creationId xmlns:p14="http://schemas.microsoft.com/office/powerpoint/2010/main" val="12443126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12125" y="180304"/>
            <a:ext cx="10335295" cy="734096"/>
          </a:xfrm>
        </p:spPr>
        <p:txBody>
          <a:bodyPr>
            <a:normAutofit/>
          </a:bodyPr>
          <a:lstStyle/>
          <a:p>
            <a:r>
              <a:rPr lang="en-US" sz="4500" b="1" u="sng" dirty="0">
                <a:solidFill>
                  <a:schemeClr val="bg1"/>
                </a:solidFill>
                <a:effectLst>
                  <a:outerShdw blurRad="38100" dist="38100" dir="2700000" algn="tl">
                    <a:srgbClr val="000000">
                      <a:alpha val="43137"/>
                    </a:srgbClr>
                  </a:outerShdw>
                </a:effectLst>
              </a:rPr>
              <a:t>Practice Questions </a:t>
            </a:r>
            <a:r>
              <a:rPr lang="en-IN" sz="4500" b="1" u="sng" dirty="0" smtClean="0">
                <a:solidFill>
                  <a:schemeClr val="bg1"/>
                </a:solidFill>
                <a:effectLst>
                  <a:outerShdw blurRad="38100" dist="38100" dir="2700000" algn="tl">
                    <a:srgbClr val="000000">
                      <a:alpha val="43137"/>
                    </a:srgbClr>
                  </a:outerShdw>
                </a:effectLst>
              </a:rPr>
              <a:t>:</a:t>
            </a:r>
            <a:endParaRPr lang="en-IN" sz="4500"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1030108"/>
            <a:ext cx="11204620" cy="5525237"/>
          </a:xfrm>
        </p:spPr>
        <p:txBody>
          <a:bodyPr>
            <a:normAutofit/>
          </a:bodyPr>
          <a:lstStyle/>
          <a:p>
            <a:pPr marL="457200" indent="-457200" algn="l">
              <a:buFont typeface="Arial" panose="020B0604020202020204" pitchFamily="34" charset="0"/>
              <a:buChar char="•"/>
            </a:pPr>
            <a:endParaRPr lang="en-IN" sz="2800" dirty="0">
              <a:solidFill>
                <a:srgbClr val="002060"/>
              </a:solidFill>
            </a:endParaRPr>
          </a:p>
          <a:p>
            <a:pPr algn="l"/>
            <a:r>
              <a:rPr lang="en-US" sz="2800" b="1" dirty="0" smtClean="0">
                <a:solidFill>
                  <a:schemeClr val="bg1"/>
                </a:solidFill>
              </a:rPr>
              <a:t>Q.1</a:t>
            </a:r>
            <a:r>
              <a:rPr lang="en-US" sz="2800" b="1" dirty="0">
                <a:solidFill>
                  <a:schemeClr val="bg1"/>
                </a:solidFill>
              </a:rPr>
              <a:t>.</a:t>
            </a:r>
            <a:r>
              <a:rPr lang="en-US" sz="2800" b="1" dirty="0">
                <a:solidFill>
                  <a:srgbClr val="FF0000"/>
                </a:solidFill>
              </a:rPr>
              <a:t>	</a:t>
            </a:r>
            <a:r>
              <a:rPr lang="en-US" sz="2800" b="1" dirty="0">
                <a:solidFill>
                  <a:srgbClr val="FFC000"/>
                </a:solidFill>
              </a:rPr>
              <a:t>Depict the shown </a:t>
            </a:r>
            <a:r>
              <a:rPr lang="en-US" sz="2800" b="1" i="1" dirty="0">
                <a:solidFill>
                  <a:srgbClr val="FFC000"/>
                </a:solidFill>
              </a:rPr>
              <a:t>v – x</a:t>
            </a:r>
            <a:r>
              <a:rPr lang="en-US" sz="2800" b="1" dirty="0">
                <a:solidFill>
                  <a:srgbClr val="FFC000"/>
                </a:solidFill>
              </a:rPr>
              <a:t> graph in </a:t>
            </a:r>
            <a:r>
              <a:rPr lang="en-US" sz="2800" b="1" i="1" dirty="0">
                <a:solidFill>
                  <a:srgbClr val="FFC000"/>
                </a:solidFill>
              </a:rPr>
              <a:t>a – x</a:t>
            </a:r>
            <a:r>
              <a:rPr lang="en-US" sz="2800" b="1" dirty="0">
                <a:solidFill>
                  <a:srgbClr val="FFC000"/>
                </a:solidFill>
              </a:rPr>
              <a:t> graph</a:t>
            </a:r>
            <a:r>
              <a:rPr lang="en-US" sz="2800" b="1" dirty="0" smtClean="0">
                <a:solidFill>
                  <a:srgbClr val="FFC000"/>
                </a:solidFill>
              </a:rPr>
              <a:t>:</a:t>
            </a:r>
          </a:p>
          <a:p>
            <a:pPr algn="l"/>
            <a:endParaRPr lang="en-IN" sz="2800" b="1" dirty="0"/>
          </a:p>
          <a:p>
            <a:pPr algn="l"/>
            <a:endParaRPr lang="en-IN" sz="2800" dirty="0">
              <a:solidFill>
                <a:srgbClr val="00206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4076" y="64595"/>
            <a:ext cx="1516407" cy="746773"/>
          </a:xfrm>
          <a:prstGeom prst="rect">
            <a:avLst/>
          </a:prstGeom>
        </p:spPr>
      </p:pic>
      <p:pic>
        <p:nvPicPr>
          <p:cNvPr id="7" name="Picture 6" descr="scan0089.jpg"/>
          <p:cNvPicPr/>
          <p:nvPr/>
        </p:nvPicPr>
        <p:blipFill>
          <a:blip r:embed="rId3"/>
          <a:srcRect l="29908" r="29230" b="58989"/>
          <a:stretch>
            <a:fillRect/>
          </a:stretch>
        </p:blipFill>
        <p:spPr>
          <a:xfrm>
            <a:off x="8384148" y="1700010"/>
            <a:ext cx="2588652" cy="1382445"/>
          </a:xfrm>
          <a:prstGeom prst="rect">
            <a:avLst/>
          </a:prstGeom>
        </p:spPr>
      </p:pic>
      <p:pic>
        <p:nvPicPr>
          <p:cNvPr id="9" name="Picture 8" descr="scan0089.jpg"/>
          <p:cNvPicPr/>
          <p:nvPr/>
        </p:nvPicPr>
        <p:blipFill>
          <a:blip r:embed="rId3"/>
          <a:srcRect t="43820" b="28652"/>
          <a:stretch>
            <a:fillRect/>
          </a:stretch>
        </p:blipFill>
        <p:spPr>
          <a:xfrm>
            <a:off x="725022" y="2515126"/>
            <a:ext cx="3138640" cy="850668"/>
          </a:xfrm>
          <a:prstGeom prst="rect">
            <a:avLst/>
          </a:prstGeom>
        </p:spPr>
      </p:pic>
      <p:pic>
        <p:nvPicPr>
          <p:cNvPr id="10" name="Picture 9" descr="scan0089.jpg"/>
          <p:cNvPicPr/>
          <p:nvPr/>
        </p:nvPicPr>
        <p:blipFill>
          <a:blip r:embed="rId3"/>
          <a:srcRect t="70786"/>
          <a:stretch>
            <a:fillRect/>
          </a:stretch>
        </p:blipFill>
        <p:spPr>
          <a:xfrm>
            <a:off x="4382622" y="2476489"/>
            <a:ext cx="3525009" cy="987930"/>
          </a:xfrm>
          <a:prstGeom prst="rect">
            <a:avLst/>
          </a:prstGeom>
        </p:spPr>
      </p:pic>
    </p:spTree>
    <p:extLst>
      <p:ext uri="{BB962C8B-B14F-4D97-AF65-F5344CB8AC3E}">
        <p14:creationId xmlns:p14="http://schemas.microsoft.com/office/powerpoint/2010/main" val="19242483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12125" y="180304"/>
            <a:ext cx="10335295" cy="734096"/>
          </a:xfrm>
        </p:spPr>
        <p:txBody>
          <a:bodyPr>
            <a:normAutofit/>
          </a:bodyPr>
          <a:lstStyle/>
          <a:p>
            <a:r>
              <a:rPr lang="en-US" sz="4500" b="1" u="sng" dirty="0">
                <a:solidFill>
                  <a:schemeClr val="accent6">
                    <a:lumMod val="20000"/>
                    <a:lumOff val="80000"/>
                  </a:schemeClr>
                </a:solidFill>
                <a:effectLst>
                  <a:outerShdw blurRad="38100" dist="38100" dir="2700000" algn="tl">
                    <a:srgbClr val="000000">
                      <a:alpha val="43137"/>
                    </a:srgbClr>
                  </a:outerShdw>
                </a:effectLst>
              </a:rPr>
              <a:t>Practice Questions </a:t>
            </a:r>
            <a:r>
              <a:rPr lang="en-IN" sz="4500" b="1" u="sng" dirty="0" smtClean="0">
                <a:solidFill>
                  <a:schemeClr val="accent6">
                    <a:lumMod val="20000"/>
                    <a:lumOff val="80000"/>
                  </a:schemeClr>
                </a:solidFill>
                <a:effectLst>
                  <a:outerShdw blurRad="38100" dist="38100" dir="2700000" algn="tl">
                    <a:srgbClr val="000000">
                      <a:alpha val="43137"/>
                    </a:srgbClr>
                  </a:outerShdw>
                </a:effectLst>
              </a:rPr>
              <a:t>:</a:t>
            </a:r>
            <a:endParaRPr lang="en-IN" sz="4500" b="1" u="sng" dirty="0">
              <a:solidFill>
                <a:schemeClr val="accent6">
                  <a:lumMod val="20000"/>
                  <a:lumOff val="80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1030108"/>
            <a:ext cx="11204620" cy="5525237"/>
          </a:xfrm>
        </p:spPr>
        <p:txBody>
          <a:bodyPr>
            <a:normAutofit/>
          </a:bodyPr>
          <a:lstStyle/>
          <a:p>
            <a:pPr algn="l"/>
            <a:r>
              <a:rPr lang="en-US" sz="2800" b="1" dirty="0" smtClean="0">
                <a:solidFill>
                  <a:schemeClr val="bg1"/>
                </a:solidFill>
              </a:rPr>
              <a:t>Q. 2.- </a:t>
            </a:r>
            <a:r>
              <a:rPr lang="en-US" sz="2800" dirty="0" smtClean="0">
                <a:solidFill>
                  <a:schemeClr val="bg1"/>
                </a:solidFill>
              </a:rPr>
              <a:t>A </a:t>
            </a:r>
            <a:r>
              <a:rPr lang="en-US" sz="2800" dirty="0">
                <a:solidFill>
                  <a:schemeClr val="bg1"/>
                </a:solidFill>
              </a:rPr>
              <a:t>particle starts from rest. Its acceleration (</a:t>
            </a:r>
            <a:r>
              <a:rPr lang="en-US" sz="2800" i="1" dirty="0">
                <a:solidFill>
                  <a:schemeClr val="bg1"/>
                </a:solidFill>
              </a:rPr>
              <a:t>a</a:t>
            </a:r>
            <a:r>
              <a:rPr lang="en-US" sz="2800" dirty="0">
                <a:solidFill>
                  <a:schemeClr val="bg1"/>
                </a:solidFill>
              </a:rPr>
              <a:t>) </a:t>
            </a:r>
            <a:r>
              <a:rPr lang="en-US" sz="2800" i="1" dirty="0">
                <a:solidFill>
                  <a:schemeClr val="bg1"/>
                </a:solidFill>
              </a:rPr>
              <a:t>versus</a:t>
            </a:r>
            <a:r>
              <a:rPr lang="en-US" sz="2800" dirty="0">
                <a:solidFill>
                  <a:schemeClr val="bg1"/>
                </a:solidFill>
              </a:rPr>
              <a:t> time (</a:t>
            </a:r>
            <a:r>
              <a:rPr lang="en-US" sz="2800" i="1" dirty="0">
                <a:solidFill>
                  <a:schemeClr val="bg1"/>
                </a:solidFill>
              </a:rPr>
              <a:t>t</a:t>
            </a:r>
            <a:r>
              <a:rPr lang="en-US" sz="2800" dirty="0">
                <a:solidFill>
                  <a:schemeClr val="bg1"/>
                </a:solidFill>
              </a:rPr>
              <a:t>) is as shown in Fig. The maximum speed of the particle will be </a:t>
            </a:r>
            <a:r>
              <a:rPr lang="en-US" sz="2800" dirty="0" smtClean="0">
                <a:solidFill>
                  <a:schemeClr val="bg1"/>
                </a:solidFill>
              </a:rPr>
              <a:t>:</a:t>
            </a:r>
          </a:p>
          <a:p>
            <a:pPr marL="514350" indent="-514350" algn="l">
              <a:buAutoNum type="alphaLcParenBoth"/>
            </a:pPr>
            <a:r>
              <a:rPr lang="en-US" sz="2800" dirty="0" smtClean="0">
                <a:solidFill>
                  <a:schemeClr val="bg1"/>
                </a:solidFill>
              </a:rPr>
              <a:t>110 </a:t>
            </a:r>
            <a:r>
              <a:rPr lang="en-US" sz="2800" dirty="0" err="1">
                <a:solidFill>
                  <a:schemeClr val="bg1"/>
                </a:solidFill>
              </a:rPr>
              <a:t>ms</a:t>
            </a:r>
            <a:r>
              <a:rPr lang="en-US" sz="2800" baseline="30000" dirty="0">
                <a:solidFill>
                  <a:schemeClr val="bg1"/>
                </a:solidFill>
              </a:rPr>
              <a:t>–1</a:t>
            </a:r>
            <a:r>
              <a:rPr lang="en-US" sz="2800" dirty="0">
                <a:solidFill>
                  <a:schemeClr val="bg1"/>
                </a:solidFill>
              </a:rPr>
              <a:t>	</a:t>
            </a:r>
            <a:r>
              <a:rPr lang="en-US" sz="2800" dirty="0" smtClean="0">
                <a:solidFill>
                  <a:schemeClr val="bg1"/>
                </a:solidFill>
              </a:rPr>
              <a:t>    	(</a:t>
            </a:r>
            <a:r>
              <a:rPr lang="en-US" sz="2800" dirty="0">
                <a:solidFill>
                  <a:schemeClr val="bg1"/>
                </a:solidFill>
              </a:rPr>
              <a:t>b)	55 </a:t>
            </a:r>
            <a:r>
              <a:rPr lang="en-US" sz="2800" dirty="0" err="1">
                <a:solidFill>
                  <a:schemeClr val="bg1"/>
                </a:solidFill>
              </a:rPr>
              <a:t>ms</a:t>
            </a:r>
            <a:r>
              <a:rPr lang="en-US" sz="2800" baseline="30000" dirty="0">
                <a:solidFill>
                  <a:schemeClr val="bg1"/>
                </a:solidFill>
              </a:rPr>
              <a:t>–1</a:t>
            </a:r>
            <a:r>
              <a:rPr lang="en-US" sz="2800" dirty="0">
                <a:solidFill>
                  <a:schemeClr val="bg1"/>
                </a:solidFill>
              </a:rPr>
              <a:t>		</a:t>
            </a:r>
            <a:endParaRPr lang="en-US" sz="2800" dirty="0" smtClean="0">
              <a:solidFill>
                <a:schemeClr val="bg1"/>
              </a:solidFill>
            </a:endParaRPr>
          </a:p>
          <a:p>
            <a:pPr algn="l"/>
            <a:r>
              <a:rPr lang="en-US" sz="2800" dirty="0" smtClean="0">
                <a:solidFill>
                  <a:schemeClr val="bg1"/>
                </a:solidFill>
              </a:rPr>
              <a:t>(c)  550 </a:t>
            </a:r>
            <a:r>
              <a:rPr lang="en-US" sz="2800" dirty="0" err="1" smtClean="0">
                <a:solidFill>
                  <a:schemeClr val="bg1"/>
                </a:solidFill>
              </a:rPr>
              <a:t>ms</a:t>
            </a:r>
            <a:r>
              <a:rPr lang="en-US" sz="2800" baseline="30000" dirty="0" smtClean="0">
                <a:solidFill>
                  <a:schemeClr val="bg1"/>
                </a:solidFill>
              </a:rPr>
              <a:t>–1	</a:t>
            </a:r>
            <a:r>
              <a:rPr lang="en-US" sz="2800" dirty="0">
                <a:solidFill>
                  <a:schemeClr val="bg1"/>
                </a:solidFill>
              </a:rPr>
              <a:t>	(d)	660 </a:t>
            </a:r>
            <a:r>
              <a:rPr lang="en-US" sz="2800" dirty="0" err="1">
                <a:solidFill>
                  <a:schemeClr val="bg1"/>
                </a:solidFill>
              </a:rPr>
              <a:t>ms</a:t>
            </a:r>
            <a:r>
              <a:rPr lang="en-US" sz="2800" baseline="30000" dirty="0">
                <a:solidFill>
                  <a:schemeClr val="bg1"/>
                </a:solidFill>
              </a:rPr>
              <a:t>–1</a:t>
            </a:r>
            <a:endParaRPr lang="en-IN" sz="2800" dirty="0">
              <a:solidFill>
                <a:schemeClr val="bg1"/>
              </a:solidFill>
            </a:endParaRPr>
          </a:p>
          <a:p>
            <a:pPr algn="l"/>
            <a:endParaRPr lang="en-IN" sz="2800" dirty="0">
              <a:solidFill>
                <a:srgbClr val="00206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4076" y="64595"/>
            <a:ext cx="1516407" cy="746773"/>
          </a:xfrm>
          <a:prstGeom prst="rect">
            <a:avLst/>
          </a:prstGeom>
        </p:spPr>
      </p:pic>
      <p:pic>
        <p:nvPicPr>
          <p:cNvPr id="7" name="Picture 6" descr="scan0090.jpg"/>
          <p:cNvPicPr/>
          <p:nvPr/>
        </p:nvPicPr>
        <p:blipFill>
          <a:blip r:embed="rId3"/>
          <a:stretch>
            <a:fillRect/>
          </a:stretch>
        </p:blipFill>
        <p:spPr>
          <a:xfrm>
            <a:off x="9085457" y="1545467"/>
            <a:ext cx="2428254" cy="2125014"/>
          </a:xfrm>
          <a:prstGeom prst="rect">
            <a:avLst/>
          </a:prstGeom>
        </p:spPr>
      </p:pic>
    </p:spTree>
    <p:extLst>
      <p:ext uri="{BB962C8B-B14F-4D97-AF65-F5344CB8AC3E}">
        <p14:creationId xmlns:p14="http://schemas.microsoft.com/office/powerpoint/2010/main" val="40467845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6270" y="92054"/>
            <a:ext cx="9144000" cy="835225"/>
          </a:xfrm>
        </p:spPr>
        <p:txBody>
          <a:bodyPr>
            <a:normAutofit fontScale="90000"/>
          </a:bodyPr>
          <a:lstStyle/>
          <a:p>
            <a:r>
              <a:rPr lang="en-IN" b="1" u="sng" dirty="0">
                <a:solidFill>
                  <a:schemeClr val="bg1"/>
                </a:solidFill>
                <a:effectLst>
                  <a:outerShdw blurRad="38100" dist="38100" dir="2700000" algn="tl">
                    <a:srgbClr val="000000">
                      <a:alpha val="43137"/>
                    </a:srgbClr>
                  </a:outerShdw>
                </a:effectLst>
              </a:rPr>
              <a:t>ABOUT KVPY</a:t>
            </a:r>
          </a:p>
        </p:txBody>
      </p:sp>
      <p:sp>
        <p:nvSpPr>
          <p:cNvPr id="3" name="Subtitle 2"/>
          <p:cNvSpPr>
            <a:spLocks noGrp="1"/>
          </p:cNvSpPr>
          <p:nvPr>
            <p:ph type="subTitle" idx="1"/>
          </p:nvPr>
        </p:nvSpPr>
        <p:spPr>
          <a:xfrm>
            <a:off x="605307" y="1043189"/>
            <a:ext cx="11204620" cy="5486399"/>
          </a:xfrm>
        </p:spPr>
        <p:txBody>
          <a:bodyPr>
            <a:normAutofit/>
          </a:bodyPr>
          <a:lstStyle/>
          <a:p>
            <a:pPr algn="just"/>
            <a:r>
              <a:rPr lang="en-IN" dirty="0">
                <a:solidFill>
                  <a:schemeClr val="bg1"/>
                </a:solidFill>
              </a:rPr>
              <a:t>The "Kishore Vaigyanik Protsahan Yojana" (KVPY) is a program started in 1999 by the Department of Science and Technology (DST), Government of India to encourage students who are studying Basic Sciences to take up research career in Science. The aim of the program is to identify and encourage talented and motivated students to pursue career in research.</a:t>
            </a:r>
          </a:p>
          <a:p>
            <a:pPr algn="just"/>
            <a:r>
              <a:rPr lang="en-IN" dirty="0">
                <a:solidFill>
                  <a:schemeClr val="bg1"/>
                </a:solidFill>
              </a:rPr>
              <a:t>This program aims to assist the students to realize their potential and to ensure that the best scientific talent is groomed for research and development in the country. Generous fellowship and contingency grant are provided to the selected KVPY Fellows up to the pre Ph.D. level or 5 years whichever is earlier. In addition, summer camps for the KVPY Fellows are organized in prestigious research and educational institutions in the country.</a:t>
            </a:r>
          </a:p>
          <a:p>
            <a:pPr algn="just"/>
            <a:r>
              <a:rPr lang="en-IN" dirty="0">
                <a:solidFill>
                  <a:schemeClr val="bg1"/>
                </a:solidFill>
              </a:rPr>
              <a:t>The Department of Science and Technology, the nodal agency of the Government has entrusted the overall responsibility for organizing and running the KVPY Program to the Indian Institute of Science, Bangalore and set up a Management Committee and a National Advisory Committee (NAC) for overseeing its implementation. A core committee looks after both the day-to-day and academic aspects of the KVPY Program.</a:t>
            </a:r>
          </a:p>
          <a:p>
            <a:endParaRPr lang="en-IN"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3310" y="64595"/>
            <a:ext cx="1647174" cy="811171"/>
          </a:xfrm>
          <a:prstGeom prst="rect">
            <a:avLst/>
          </a:prstGeom>
        </p:spPr>
      </p:pic>
    </p:spTree>
    <p:extLst>
      <p:ext uri="{BB962C8B-B14F-4D97-AF65-F5344CB8AC3E}">
        <p14:creationId xmlns:p14="http://schemas.microsoft.com/office/powerpoint/2010/main" val="3124832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12125" y="180304"/>
            <a:ext cx="10335295" cy="734096"/>
          </a:xfrm>
        </p:spPr>
        <p:txBody>
          <a:bodyPr>
            <a:normAutofit/>
          </a:bodyPr>
          <a:lstStyle/>
          <a:p>
            <a:r>
              <a:rPr lang="en-US" sz="4500" b="1" u="sng" dirty="0">
                <a:solidFill>
                  <a:srgbClr val="FFFF00"/>
                </a:solidFill>
                <a:effectLst>
                  <a:outerShdw blurRad="38100" dist="38100" dir="2700000" algn="tl">
                    <a:srgbClr val="000000">
                      <a:alpha val="43137"/>
                    </a:srgbClr>
                  </a:outerShdw>
                </a:effectLst>
              </a:rPr>
              <a:t>Practice Questions </a:t>
            </a:r>
            <a:r>
              <a:rPr lang="en-IN" sz="4500" b="1" u="sng" dirty="0" smtClean="0">
                <a:solidFill>
                  <a:srgbClr val="FFFF00"/>
                </a:solidFill>
                <a:effectLst>
                  <a:outerShdw blurRad="38100" dist="38100" dir="2700000" algn="tl">
                    <a:srgbClr val="000000">
                      <a:alpha val="43137"/>
                    </a:srgbClr>
                  </a:outerShdw>
                </a:effectLst>
              </a:rPr>
              <a:t>:</a:t>
            </a:r>
            <a:endParaRPr lang="en-IN" sz="4500" b="1" u="sng" dirty="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1030108"/>
            <a:ext cx="11204620" cy="5525237"/>
          </a:xfrm>
        </p:spPr>
        <p:txBody>
          <a:bodyPr>
            <a:normAutofit/>
          </a:bodyPr>
          <a:lstStyle/>
          <a:p>
            <a:pPr algn="l"/>
            <a:r>
              <a:rPr lang="en-US" sz="2800" b="1" dirty="0" smtClean="0">
                <a:solidFill>
                  <a:schemeClr val="bg1"/>
                </a:solidFill>
              </a:rPr>
              <a:t>Q.3.- </a:t>
            </a:r>
            <a:r>
              <a:rPr lang="en-US" sz="2800" dirty="0" smtClean="0">
                <a:solidFill>
                  <a:schemeClr val="bg1"/>
                </a:solidFill>
              </a:rPr>
              <a:t>In </a:t>
            </a:r>
            <a:r>
              <a:rPr lang="en-US" sz="2800" dirty="0">
                <a:solidFill>
                  <a:schemeClr val="bg1"/>
                </a:solidFill>
              </a:rPr>
              <a:t>the given figure find out </a:t>
            </a:r>
            <a:r>
              <a:rPr lang="en-US" sz="2800" i="1" dirty="0">
                <a:solidFill>
                  <a:schemeClr val="bg1"/>
                </a:solidFill>
              </a:rPr>
              <a:t>v</a:t>
            </a:r>
            <a:r>
              <a:rPr lang="en-US" sz="2800" baseline="-25000" dirty="0">
                <a:solidFill>
                  <a:schemeClr val="bg1"/>
                </a:solidFill>
              </a:rPr>
              <a:t>1</a:t>
            </a:r>
            <a:r>
              <a:rPr lang="en-US" sz="2800" dirty="0">
                <a:solidFill>
                  <a:schemeClr val="bg1"/>
                </a:solidFill>
              </a:rPr>
              <a:t> : </a:t>
            </a:r>
            <a:r>
              <a:rPr lang="en-US" sz="2800" i="1" dirty="0">
                <a:solidFill>
                  <a:schemeClr val="bg1"/>
                </a:solidFill>
              </a:rPr>
              <a:t>v</a:t>
            </a:r>
            <a:r>
              <a:rPr lang="en-US" sz="2800" baseline="-25000" dirty="0">
                <a:solidFill>
                  <a:schemeClr val="bg1"/>
                </a:solidFill>
              </a:rPr>
              <a:t>2</a:t>
            </a:r>
            <a:r>
              <a:rPr lang="en-US" sz="2800" dirty="0">
                <a:solidFill>
                  <a:schemeClr val="bg1"/>
                </a:solidFill>
              </a:rPr>
              <a:t> : </a:t>
            </a:r>
            <a:r>
              <a:rPr lang="en-US" sz="2800" i="1" dirty="0">
                <a:solidFill>
                  <a:schemeClr val="bg1"/>
                </a:solidFill>
              </a:rPr>
              <a:t>v</a:t>
            </a:r>
            <a:r>
              <a:rPr lang="en-US" sz="2800" baseline="-25000" dirty="0">
                <a:solidFill>
                  <a:schemeClr val="bg1"/>
                </a:solidFill>
              </a:rPr>
              <a:t>3</a:t>
            </a:r>
            <a:r>
              <a:rPr lang="en-US" sz="2800" dirty="0">
                <a:solidFill>
                  <a:schemeClr val="bg1"/>
                </a:solidFill>
              </a:rPr>
              <a:t> = ?</a:t>
            </a:r>
            <a:endParaRPr lang="en-IN" sz="2800" dirty="0">
              <a:solidFill>
                <a:schemeClr val="bg1"/>
              </a:solidFill>
            </a:endParaRPr>
          </a:p>
          <a:p>
            <a:pPr algn="l"/>
            <a:endParaRPr lang="en-IN" sz="2800" dirty="0">
              <a:solidFill>
                <a:schemeClr val="bg1"/>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4076" y="64595"/>
            <a:ext cx="1516407" cy="746773"/>
          </a:xfrm>
          <a:prstGeom prst="rect">
            <a:avLst/>
          </a:prstGeom>
        </p:spPr>
      </p:pic>
      <p:pic>
        <p:nvPicPr>
          <p:cNvPr id="6" name="Picture 5" descr="PPT Figure.jpg"/>
          <p:cNvPicPr/>
          <p:nvPr/>
        </p:nvPicPr>
        <p:blipFill>
          <a:blip r:embed="rId3"/>
          <a:stretch>
            <a:fillRect/>
          </a:stretch>
        </p:blipFill>
        <p:spPr>
          <a:xfrm>
            <a:off x="1635617" y="1583901"/>
            <a:ext cx="4417453" cy="1932032"/>
          </a:xfrm>
          <a:prstGeom prst="rect">
            <a:avLst/>
          </a:prstGeom>
        </p:spPr>
      </p:pic>
    </p:spTree>
    <p:extLst>
      <p:ext uri="{BB962C8B-B14F-4D97-AF65-F5344CB8AC3E}">
        <p14:creationId xmlns:p14="http://schemas.microsoft.com/office/powerpoint/2010/main" val="14938934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20966" cy="5687945"/>
          </a:xfrm>
        </p:spPr>
        <p:txBody>
          <a:bodyPr>
            <a:normAutofit/>
          </a:bodyPr>
          <a:lstStyle/>
          <a:p>
            <a:pPr algn="ctr"/>
            <a:r>
              <a:rPr lang="en-IN" sz="9600" b="1" dirty="0" smtClean="0">
                <a:solidFill>
                  <a:schemeClr val="bg1"/>
                </a:solidFill>
                <a:effectLst>
                  <a:outerShdw blurRad="38100" dist="38100" dir="2700000" algn="tl">
                    <a:srgbClr val="000000">
                      <a:alpha val="43137"/>
                    </a:srgbClr>
                  </a:outerShdw>
                </a:effectLst>
              </a:rPr>
              <a:t>Thank You!</a:t>
            </a:r>
            <a:r>
              <a:rPr lang="en-IN" sz="8800" b="1" dirty="0" smtClean="0">
                <a:solidFill>
                  <a:schemeClr val="bg1"/>
                </a:solidFill>
                <a:effectLst>
                  <a:outerShdw blurRad="38100" dist="38100" dir="2700000" algn="tl">
                    <a:srgbClr val="000000">
                      <a:alpha val="43137"/>
                    </a:srgbClr>
                  </a:outerShdw>
                </a:effectLst>
              </a:rPr>
              <a:t/>
            </a:r>
            <a:br>
              <a:rPr lang="en-IN" sz="8800" b="1" dirty="0" smtClean="0">
                <a:solidFill>
                  <a:schemeClr val="bg1"/>
                </a:solidFill>
                <a:effectLst>
                  <a:outerShdw blurRad="38100" dist="38100" dir="2700000" algn="tl">
                    <a:srgbClr val="000000">
                      <a:alpha val="43137"/>
                    </a:srgbClr>
                  </a:outerShdw>
                </a:effectLst>
              </a:rPr>
            </a:br>
            <a:r>
              <a:rPr lang="en-IN" sz="8200" b="1" dirty="0" smtClean="0">
                <a:solidFill>
                  <a:schemeClr val="bg1"/>
                </a:solidFill>
                <a:effectLst>
                  <a:outerShdw blurRad="38100" dist="38100" dir="2700000" algn="tl">
                    <a:srgbClr val="000000">
                      <a:alpha val="43137"/>
                    </a:srgbClr>
                  </a:outerShdw>
                </a:effectLst>
              </a:rPr>
              <a:t>Any Question?</a:t>
            </a:r>
            <a:endParaRPr lang="en-IN" sz="8200" dirty="0">
              <a:solidFill>
                <a:schemeClr val="bg1"/>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3310" y="64595"/>
            <a:ext cx="1647174" cy="811171"/>
          </a:xfrm>
          <a:prstGeom prst="rect">
            <a:avLst/>
          </a:prstGeom>
        </p:spPr>
      </p:pic>
    </p:spTree>
    <p:extLst>
      <p:ext uri="{BB962C8B-B14F-4D97-AF65-F5344CB8AC3E}">
        <p14:creationId xmlns:p14="http://schemas.microsoft.com/office/powerpoint/2010/main" val="15452921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6270" y="92054"/>
            <a:ext cx="9144000" cy="835225"/>
          </a:xfrm>
        </p:spPr>
        <p:txBody>
          <a:bodyPr>
            <a:normAutofit fontScale="90000"/>
          </a:bodyPr>
          <a:lstStyle/>
          <a:p>
            <a:r>
              <a:rPr lang="en-IN" b="1" u="sng" dirty="0">
                <a:solidFill>
                  <a:schemeClr val="bg1"/>
                </a:solidFill>
                <a:effectLst>
                  <a:outerShdw blurRad="38100" dist="38100" dir="2700000" algn="tl">
                    <a:srgbClr val="000000">
                      <a:alpha val="43137"/>
                    </a:srgbClr>
                  </a:outerShdw>
                </a:effectLst>
              </a:rPr>
              <a:t>FELLOWSHIPS</a:t>
            </a:r>
          </a:p>
        </p:txBody>
      </p:sp>
      <p:graphicFrame>
        <p:nvGraphicFramePr>
          <p:cNvPr id="4" name="Table 3"/>
          <p:cNvGraphicFramePr>
            <a:graphicFrameLocks noGrp="1"/>
          </p:cNvGraphicFramePr>
          <p:nvPr>
            <p:extLst>
              <p:ext uri="{D42A27DB-BD31-4B8C-83A1-F6EECF244321}">
                <p14:modId xmlns:p14="http://schemas.microsoft.com/office/powerpoint/2010/main" val="3671224541"/>
              </p:ext>
            </p:extLst>
          </p:nvPr>
        </p:nvGraphicFramePr>
        <p:xfrm>
          <a:off x="463640" y="1403796"/>
          <a:ext cx="11307651" cy="4126660"/>
        </p:xfrm>
        <a:graphic>
          <a:graphicData uri="http://schemas.openxmlformats.org/drawingml/2006/table">
            <a:tbl>
              <a:tblPr>
                <a:tableStyleId>{284E427A-3D55-4303-BF80-6455036E1DE7}</a:tableStyleId>
              </a:tblPr>
              <a:tblGrid>
                <a:gridCol w="4058701"/>
                <a:gridCol w="3562442"/>
                <a:gridCol w="3686508"/>
              </a:tblGrid>
              <a:tr h="1019150">
                <a:tc>
                  <a:txBody>
                    <a:bodyPr/>
                    <a:lstStyle/>
                    <a:p>
                      <a:pPr algn="ctr"/>
                      <a:r>
                        <a:rPr lang="en-IN" sz="2000" b="1" dirty="0">
                          <a:solidFill>
                            <a:srgbClr val="FFC000"/>
                          </a:solidFill>
                          <a:effectLst/>
                        </a:rPr>
                        <a:t>BASIC SCIENCES</a:t>
                      </a:r>
                      <a:endParaRPr lang="en-IN" sz="2000" b="1" dirty="0">
                        <a:solidFill>
                          <a:srgbClr val="FFC000"/>
                        </a:solidFill>
                        <a:effectLst/>
                        <a:latin typeface="Arial" panose="020B0604020202020204" pitchFamily="34" charset="0"/>
                      </a:endParaRPr>
                    </a:p>
                  </a:txBody>
                  <a:tcPr marL="47625" marR="47625" marT="47625" marB="47625" anchor="ctr">
                    <a:solidFill>
                      <a:schemeClr val="tx1">
                        <a:lumMod val="95000"/>
                        <a:lumOff val="5000"/>
                      </a:schemeClr>
                    </a:solidFill>
                  </a:tcPr>
                </a:tc>
                <a:tc>
                  <a:txBody>
                    <a:bodyPr/>
                    <a:lstStyle/>
                    <a:p>
                      <a:pPr algn="ctr"/>
                      <a:r>
                        <a:rPr lang="en-IN" sz="2000" b="1" dirty="0">
                          <a:solidFill>
                            <a:srgbClr val="FFC000"/>
                          </a:solidFill>
                          <a:effectLst/>
                        </a:rPr>
                        <a:t>Monthly Fellowship</a:t>
                      </a:r>
                      <a:endParaRPr lang="en-IN" sz="2000" b="1" dirty="0">
                        <a:solidFill>
                          <a:srgbClr val="FFC000"/>
                        </a:solidFill>
                        <a:effectLst/>
                        <a:latin typeface="Arial" panose="020B0604020202020204" pitchFamily="34" charset="0"/>
                      </a:endParaRPr>
                    </a:p>
                  </a:txBody>
                  <a:tcPr marL="47625" marR="47625" marT="47625" marB="47625" anchor="ctr">
                    <a:solidFill>
                      <a:schemeClr val="tx1">
                        <a:lumMod val="95000"/>
                        <a:lumOff val="5000"/>
                      </a:schemeClr>
                    </a:solidFill>
                  </a:tcPr>
                </a:tc>
                <a:tc>
                  <a:txBody>
                    <a:bodyPr/>
                    <a:lstStyle/>
                    <a:p>
                      <a:pPr algn="ctr"/>
                      <a:r>
                        <a:rPr lang="en-IN" sz="2000" b="1" dirty="0">
                          <a:solidFill>
                            <a:srgbClr val="FFC000"/>
                          </a:solidFill>
                          <a:effectLst/>
                        </a:rPr>
                        <a:t>Annual Contingency Grant</a:t>
                      </a:r>
                      <a:endParaRPr lang="en-IN" sz="2000" b="1" dirty="0">
                        <a:solidFill>
                          <a:srgbClr val="FFC000"/>
                        </a:solidFill>
                        <a:effectLst/>
                        <a:latin typeface="Arial" panose="020B0604020202020204" pitchFamily="34" charset="0"/>
                      </a:endParaRPr>
                    </a:p>
                  </a:txBody>
                  <a:tcPr marL="47625" marR="47625" marT="47625" marB="47625" anchor="ctr">
                    <a:solidFill>
                      <a:schemeClr val="tx1">
                        <a:lumMod val="95000"/>
                        <a:lumOff val="5000"/>
                      </a:schemeClr>
                    </a:solidFill>
                  </a:tcPr>
                </a:tc>
              </a:tr>
              <a:tr h="1334501">
                <a:tc>
                  <a:txBody>
                    <a:bodyPr/>
                    <a:lstStyle/>
                    <a:p>
                      <a:pPr algn="ctr"/>
                      <a:r>
                        <a:rPr lang="en-IN" b="1" dirty="0">
                          <a:solidFill>
                            <a:schemeClr val="bg1"/>
                          </a:solidFill>
                          <a:effectLst/>
                        </a:rPr>
                        <a:t>SA/SX/SB  - during 1st to 3rd years of - B.Sc./B.S./B.Stat./B.Math. / Integrated M.Sc. /M.S.</a:t>
                      </a:r>
                      <a:endParaRPr lang="en-IN" b="1" dirty="0">
                        <a:solidFill>
                          <a:schemeClr val="bg1"/>
                        </a:solidFill>
                        <a:effectLst/>
                        <a:latin typeface="Verdana" panose="020B0604030504040204" pitchFamily="34" charset="0"/>
                      </a:endParaRPr>
                    </a:p>
                  </a:txBody>
                  <a:tcPr marL="47625" marR="47625" marT="47625" marB="47625" anchor="ctr">
                    <a:solidFill>
                      <a:schemeClr val="tx1">
                        <a:lumMod val="95000"/>
                        <a:lumOff val="5000"/>
                      </a:schemeClr>
                    </a:solidFill>
                  </a:tcPr>
                </a:tc>
                <a:tc>
                  <a:txBody>
                    <a:bodyPr/>
                    <a:lstStyle/>
                    <a:p>
                      <a:pPr algn="ctr"/>
                      <a:r>
                        <a:rPr lang="en-IN" sz="2200" b="1" dirty="0">
                          <a:solidFill>
                            <a:srgbClr val="92D050"/>
                          </a:solidFill>
                          <a:effectLst>
                            <a:outerShdw blurRad="38100" dist="38100" dir="2700000" algn="tl">
                              <a:srgbClr val="000000">
                                <a:alpha val="43137"/>
                              </a:srgbClr>
                            </a:outerShdw>
                          </a:effectLst>
                        </a:rPr>
                        <a:t>Rs. 5000</a:t>
                      </a:r>
                      <a:endParaRPr lang="en-IN" sz="2200" b="1" dirty="0">
                        <a:solidFill>
                          <a:srgbClr val="92D050"/>
                        </a:solidFill>
                        <a:effectLst>
                          <a:outerShdw blurRad="38100" dist="38100" dir="2700000" algn="tl">
                            <a:srgbClr val="000000">
                              <a:alpha val="43137"/>
                            </a:srgbClr>
                          </a:outerShdw>
                        </a:effectLst>
                        <a:latin typeface="Verdana" panose="020B0604030504040204" pitchFamily="34" charset="0"/>
                      </a:endParaRPr>
                    </a:p>
                  </a:txBody>
                  <a:tcPr marL="47625" marR="47625" marT="47625" marB="47625" anchor="ctr">
                    <a:solidFill>
                      <a:schemeClr val="tx1">
                        <a:lumMod val="95000"/>
                        <a:lumOff val="5000"/>
                      </a:schemeClr>
                    </a:solidFill>
                  </a:tcPr>
                </a:tc>
                <a:tc>
                  <a:txBody>
                    <a:bodyPr/>
                    <a:lstStyle/>
                    <a:p>
                      <a:pPr algn="ctr"/>
                      <a:r>
                        <a:rPr lang="en-IN" sz="2200" b="1" dirty="0">
                          <a:solidFill>
                            <a:srgbClr val="92D050"/>
                          </a:solidFill>
                          <a:effectLst>
                            <a:outerShdw blurRad="38100" dist="38100" dir="2700000" algn="tl">
                              <a:srgbClr val="000000">
                                <a:alpha val="43137"/>
                              </a:srgbClr>
                            </a:outerShdw>
                          </a:effectLst>
                        </a:rPr>
                        <a:t>Rs. 20000</a:t>
                      </a:r>
                      <a:endParaRPr lang="en-IN" sz="2200" b="1" dirty="0">
                        <a:solidFill>
                          <a:srgbClr val="92D050"/>
                        </a:solidFill>
                        <a:effectLst>
                          <a:outerShdw blurRad="38100" dist="38100" dir="2700000" algn="tl">
                            <a:srgbClr val="000000">
                              <a:alpha val="43137"/>
                            </a:srgbClr>
                          </a:outerShdw>
                        </a:effectLst>
                        <a:latin typeface="Verdana" panose="020B0604030504040204" pitchFamily="34" charset="0"/>
                      </a:endParaRPr>
                    </a:p>
                  </a:txBody>
                  <a:tcPr marL="47625" marR="47625" marT="47625" marB="47625" anchor="ctr">
                    <a:solidFill>
                      <a:schemeClr val="tx1">
                        <a:lumMod val="95000"/>
                        <a:lumOff val="5000"/>
                      </a:schemeClr>
                    </a:solidFill>
                  </a:tcPr>
                </a:tc>
              </a:tr>
              <a:tr h="0">
                <a:tc>
                  <a:txBody>
                    <a:bodyPr/>
                    <a:lstStyle/>
                    <a:p>
                      <a:pPr algn="ctr"/>
                      <a:r>
                        <a:rPr lang="en-IN" b="1" dirty="0">
                          <a:solidFill>
                            <a:schemeClr val="bg1"/>
                          </a:solidFill>
                          <a:effectLst/>
                        </a:rPr>
                        <a:t> </a:t>
                      </a:r>
                      <a:endParaRPr lang="en-IN" b="1" dirty="0">
                        <a:solidFill>
                          <a:schemeClr val="bg1"/>
                        </a:solidFill>
                        <a:effectLst/>
                        <a:latin typeface="Verdana" panose="020B0604030504040204" pitchFamily="34" charset="0"/>
                      </a:endParaRPr>
                    </a:p>
                  </a:txBody>
                  <a:tcPr marL="47625" marR="47625" marT="47625" marB="47625" anchor="ctr">
                    <a:solidFill>
                      <a:schemeClr val="tx1">
                        <a:lumMod val="95000"/>
                        <a:lumOff val="5000"/>
                      </a:schemeClr>
                    </a:solidFill>
                  </a:tcPr>
                </a:tc>
                <a:tc>
                  <a:txBody>
                    <a:bodyPr/>
                    <a:lstStyle/>
                    <a:p>
                      <a:pPr algn="ctr"/>
                      <a:r>
                        <a:rPr lang="en-IN" sz="2200" b="1" dirty="0">
                          <a:solidFill>
                            <a:srgbClr val="92D050"/>
                          </a:solidFill>
                          <a:effectLst>
                            <a:outerShdw blurRad="38100" dist="38100" dir="2700000" algn="tl">
                              <a:srgbClr val="000000">
                                <a:alpha val="43137"/>
                              </a:srgbClr>
                            </a:outerShdw>
                          </a:effectLst>
                        </a:rPr>
                        <a:t> </a:t>
                      </a:r>
                      <a:endParaRPr lang="en-IN" sz="2200" b="1" dirty="0">
                        <a:solidFill>
                          <a:srgbClr val="92D050"/>
                        </a:solidFill>
                        <a:effectLst>
                          <a:outerShdw blurRad="38100" dist="38100" dir="2700000" algn="tl">
                            <a:srgbClr val="000000">
                              <a:alpha val="43137"/>
                            </a:srgbClr>
                          </a:outerShdw>
                        </a:effectLst>
                        <a:latin typeface="Verdana" panose="020B0604030504040204" pitchFamily="34" charset="0"/>
                      </a:endParaRPr>
                    </a:p>
                  </a:txBody>
                  <a:tcPr marL="47625" marR="47625" marT="47625" marB="47625" anchor="ctr">
                    <a:solidFill>
                      <a:schemeClr val="tx1">
                        <a:lumMod val="95000"/>
                        <a:lumOff val="5000"/>
                      </a:schemeClr>
                    </a:solidFill>
                  </a:tcPr>
                </a:tc>
                <a:tc>
                  <a:txBody>
                    <a:bodyPr/>
                    <a:lstStyle/>
                    <a:p>
                      <a:pPr algn="ctr"/>
                      <a:r>
                        <a:rPr lang="en-IN" sz="2200" b="1" dirty="0">
                          <a:solidFill>
                            <a:srgbClr val="92D050"/>
                          </a:solidFill>
                          <a:effectLst>
                            <a:outerShdw blurRad="38100" dist="38100" dir="2700000" algn="tl">
                              <a:srgbClr val="000000">
                                <a:alpha val="43137"/>
                              </a:srgbClr>
                            </a:outerShdw>
                          </a:effectLst>
                        </a:rPr>
                        <a:t> </a:t>
                      </a:r>
                      <a:endParaRPr lang="en-IN" sz="2200" b="1" dirty="0">
                        <a:solidFill>
                          <a:srgbClr val="92D050"/>
                        </a:solidFill>
                        <a:effectLst>
                          <a:outerShdw blurRad="38100" dist="38100" dir="2700000" algn="tl">
                            <a:srgbClr val="000000">
                              <a:alpha val="43137"/>
                            </a:srgbClr>
                          </a:outerShdw>
                        </a:effectLst>
                        <a:latin typeface="Verdana" panose="020B0604030504040204" pitchFamily="34" charset="0"/>
                      </a:endParaRPr>
                    </a:p>
                  </a:txBody>
                  <a:tcPr marL="47625" marR="47625" marT="47625" marB="47625" anchor="ctr">
                    <a:solidFill>
                      <a:schemeClr val="tx1">
                        <a:lumMod val="95000"/>
                        <a:lumOff val="5000"/>
                      </a:schemeClr>
                    </a:solidFill>
                  </a:tcPr>
                </a:tc>
              </a:tr>
              <a:tr h="1342479">
                <a:tc>
                  <a:txBody>
                    <a:bodyPr/>
                    <a:lstStyle/>
                    <a:p>
                      <a:pPr algn="ctr"/>
                      <a:r>
                        <a:rPr lang="en-IN" b="1" dirty="0">
                          <a:solidFill>
                            <a:schemeClr val="bg1"/>
                          </a:solidFill>
                          <a:effectLst/>
                        </a:rPr>
                        <a:t>SA/SX/SB  - during  M. Sc. / 4th to 5th  years of Integrated M.Sc. /M.S./M.Math./M.Stat.</a:t>
                      </a:r>
                      <a:endParaRPr lang="en-IN" b="1" dirty="0">
                        <a:solidFill>
                          <a:schemeClr val="bg1"/>
                        </a:solidFill>
                        <a:effectLst/>
                        <a:latin typeface="Verdana" panose="020B0604030504040204" pitchFamily="34" charset="0"/>
                      </a:endParaRPr>
                    </a:p>
                  </a:txBody>
                  <a:tcPr marL="47625" marR="47625" marT="47625" marB="47625" anchor="ctr">
                    <a:solidFill>
                      <a:schemeClr val="tx1">
                        <a:lumMod val="95000"/>
                        <a:lumOff val="5000"/>
                      </a:schemeClr>
                    </a:solidFill>
                  </a:tcPr>
                </a:tc>
                <a:tc>
                  <a:txBody>
                    <a:bodyPr/>
                    <a:lstStyle/>
                    <a:p>
                      <a:pPr algn="ctr"/>
                      <a:r>
                        <a:rPr lang="en-IN" sz="2200" b="1" dirty="0">
                          <a:solidFill>
                            <a:srgbClr val="92D050"/>
                          </a:solidFill>
                          <a:effectLst>
                            <a:outerShdw blurRad="38100" dist="38100" dir="2700000" algn="tl">
                              <a:srgbClr val="000000">
                                <a:alpha val="43137"/>
                              </a:srgbClr>
                            </a:outerShdw>
                          </a:effectLst>
                        </a:rPr>
                        <a:t>Rs. 7000</a:t>
                      </a:r>
                      <a:endParaRPr lang="en-IN" sz="2200" b="1" dirty="0">
                        <a:solidFill>
                          <a:srgbClr val="92D050"/>
                        </a:solidFill>
                        <a:effectLst>
                          <a:outerShdw blurRad="38100" dist="38100" dir="2700000" algn="tl">
                            <a:srgbClr val="000000">
                              <a:alpha val="43137"/>
                            </a:srgbClr>
                          </a:outerShdw>
                        </a:effectLst>
                        <a:latin typeface="Verdana" panose="020B0604030504040204" pitchFamily="34" charset="0"/>
                      </a:endParaRPr>
                    </a:p>
                  </a:txBody>
                  <a:tcPr marL="47625" marR="47625" marT="47625" marB="47625" anchor="ctr">
                    <a:solidFill>
                      <a:schemeClr val="tx1">
                        <a:lumMod val="95000"/>
                        <a:lumOff val="5000"/>
                      </a:schemeClr>
                    </a:solidFill>
                  </a:tcPr>
                </a:tc>
                <a:tc>
                  <a:txBody>
                    <a:bodyPr/>
                    <a:lstStyle/>
                    <a:p>
                      <a:pPr algn="ctr"/>
                      <a:r>
                        <a:rPr lang="en-IN" sz="2200" b="1" dirty="0">
                          <a:solidFill>
                            <a:srgbClr val="92D050"/>
                          </a:solidFill>
                          <a:effectLst>
                            <a:outerShdw blurRad="38100" dist="38100" dir="2700000" algn="tl">
                              <a:srgbClr val="000000">
                                <a:alpha val="43137"/>
                              </a:srgbClr>
                            </a:outerShdw>
                          </a:effectLst>
                        </a:rPr>
                        <a:t>Rs. 28000</a:t>
                      </a:r>
                      <a:endParaRPr lang="en-IN" sz="2200" b="1" dirty="0">
                        <a:solidFill>
                          <a:srgbClr val="92D050"/>
                        </a:solidFill>
                        <a:effectLst>
                          <a:outerShdw blurRad="38100" dist="38100" dir="2700000" algn="tl">
                            <a:srgbClr val="000000">
                              <a:alpha val="43137"/>
                            </a:srgbClr>
                          </a:outerShdw>
                        </a:effectLst>
                        <a:latin typeface="Verdana" panose="020B0604030504040204" pitchFamily="34" charset="0"/>
                      </a:endParaRPr>
                    </a:p>
                  </a:txBody>
                  <a:tcPr marL="47625" marR="47625" marT="47625" marB="47625" anchor="ctr">
                    <a:solidFill>
                      <a:schemeClr val="tx1">
                        <a:lumMod val="95000"/>
                        <a:lumOff val="5000"/>
                      </a:schemeClr>
                    </a:solidFill>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3310" y="64595"/>
            <a:ext cx="1647174" cy="811171"/>
          </a:xfrm>
          <a:prstGeom prst="rect">
            <a:avLst/>
          </a:prstGeom>
        </p:spPr>
      </p:pic>
    </p:spTree>
    <p:extLst>
      <p:ext uri="{BB962C8B-B14F-4D97-AF65-F5344CB8AC3E}">
        <p14:creationId xmlns:p14="http://schemas.microsoft.com/office/powerpoint/2010/main" val="252816840"/>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6270" y="92054"/>
            <a:ext cx="9144000" cy="835225"/>
          </a:xfrm>
        </p:spPr>
        <p:txBody>
          <a:bodyPr>
            <a:normAutofit fontScale="90000"/>
          </a:bodyPr>
          <a:lstStyle/>
          <a:p>
            <a:r>
              <a:rPr lang="en-IN" b="1" u="sng" dirty="0">
                <a:solidFill>
                  <a:schemeClr val="bg1"/>
                </a:solidFill>
                <a:effectLst>
                  <a:outerShdw blurRad="38100" dist="38100" dir="2700000" algn="tl">
                    <a:srgbClr val="000000">
                      <a:alpha val="43137"/>
                    </a:srgbClr>
                  </a:outerShdw>
                </a:effectLst>
              </a:rPr>
              <a:t>ELIGIBILITY - 2021</a:t>
            </a:r>
          </a:p>
        </p:txBody>
      </p:sp>
      <p:sp>
        <p:nvSpPr>
          <p:cNvPr id="3" name="Subtitle 2"/>
          <p:cNvSpPr>
            <a:spLocks noGrp="1"/>
          </p:cNvSpPr>
          <p:nvPr>
            <p:ph type="subTitle" idx="1"/>
          </p:nvPr>
        </p:nvSpPr>
        <p:spPr>
          <a:xfrm>
            <a:off x="553791" y="1004552"/>
            <a:ext cx="11204620" cy="5718219"/>
          </a:xfrm>
        </p:spPr>
        <p:txBody>
          <a:bodyPr>
            <a:normAutofit fontScale="92500" lnSpcReduction="10000"/>
          </a:bodyPr>
          <a:lstStyle/>
          <a:p>
            <a:pPr algn="just"/>
            <a:r>
              <a:rPr lang="en-IN" sz="2000" b="1" dirty="0">
                <a:solidFill>
                  <a:schemeClr val="bg1"/>
                </a:solidFill>
              </a:rPr>
              <a:t>The </a:t>
            </a:r>
            <a:r>
              <a:rPr lang="en-IN" sz="2000" b="1" dirty="0">
                <a:solidFill>
                  <a:srgbClr val="FFC000"/>
                </a:solidFill>
              </a:rPr>
              <a:t>KVPY</a:t>
            </a:r>
            <a:r>
              <a:rPr lang="en-IN" sz="2000" b="1" dirty="0">
                <a:solidFill>
                  <a:schemeClr val="bg1"/>
                </a:solidFill>
              </a:rPr>
              <a:t> Fellowships are given to Indian Nationals  to Study in India </a:t>
            </a:r>
            <a:r>
              <a:rPr lang="en-IN" sz="2000" dirty="0">
                <a:solidFill>
                  <a:schemeClr val="bg1"/>
                </a:solidFill>
              </a:rPr>
              <a:t>(Students intending to pursue/pursing under graduate program under Distance Education scheme/correspondence course of any </a:t>
            </a:r>
            <a:r>
              <a:rPr lang="en-IN" sz="2000" dirty="0" smtClean="0">
                <a:solidFill>
                  <a:schemeClr val="bg1"/>
                </a:solidFill>
              </a:rPr>
              <a:t>university </a:t>
            </a:r>
            <a:r>
              <a:rPr lang="en-IN" sz="2000" dirty="0">
                <a:solidFill>
                  <a:schemeClr val="bg1"/>
                </a:solidFill>
              </a:rPr>
              <a:t>are not eligible to apply</a:t>
            </a:r>
            <a:r>
              <a:rPr lang="en-IN" sz="2000" dirty="0" smtClean="0">
                <a:solidFill>
                  <a:schemeClr val="bg1"/>
                </a:solidFill>
              </a:rPr>
              <a:t>).</a:t>
            </a:r>
          </a:p>
          <a:p>
            <a:pPr algn="just"/>
            <a:r>
              <a:rPr lang="en-IN" b="1" dirty="0">
                <a:solidFill>
                  <a:srgbClr val="FFC000"/>
                </a:solidFill>
              </a:rPr>
              <a:t>Stream SA:</a:t>
            </a:r>
            <a:r>
              <a:rPr lang="en-IN" dirty="0">
                <a:solidFill>
                  <a:schemeClr val="bg1"/>
                </a:solidFill>
              </a:rPr>
              <a:t> </a:t>
            </a:r>
            <a:r>
              <a:rPr lang="en-IN" sz="1700" dirty="0">
                <a:solidFill>
                  <a:schemeClr val="bg1"/>
                </a:solidFill>
              </a:rPr>
              <a:t>Due to prevailing COVID-19 situation, as one-time measure, students who have passed  X Standard Board Examination and eligible to </a:t>
            </a:r>
            <a:r>
              <a:rPr lang="en-IN" sz="1700" dirty="0" err="1">
                <a:solidFill>
                  <a:schemeClr val="bg1"/>
                </a:solidFill>
              </a:rPr>
              <a:t>enroll</a:t>
            </a:r>
            <a:r>
              <a:rPr lang="en-IN" sz="1700" dirty="0">
                <a:solidFill>
                  <a:schemeClr val="bg1"/>
                </a:solidFill>
              </a:rPr>
              <a:t> in XI standard (Science subjects) during the academic year 2021-22, are eligible to appear for Aptitude test. The student should produce a study certificate of class XI class once they are selected as a provisional KVPY fellow. Moreover, the fellowship of the students selected under this stream will be activated only if they join for an undergraduate course in Basic Sciences (B.Sc./B.S./B.Stat./B.Math./Int. M.Sc./Int. M.S.) in the academic year 2023-24 after having secured a minimum of  60% (50% for SC/ST/PWD) marks in aggregate in MATHEMATICS and SCIENCE subjects in the XII standard Board Examination. During the interim period of one year they will be invited for the National  Science (</a:t>
            </a:r>
            <a:r>
              <a:rPr lang="en-IN" sz="1700" dirty="0" err="1">
                <a:solidFill>
                  <a:schemeClr val="bg1"/>
                </a:solidFill>
              </a:rPr>
              <a:t>Vijyoshi</a:t>
            </a:r>
            <a:r>
              <a:rPr lang="en-IN" sz="1700" dirty="0">
                <a:solidFill>
                  <a:schemeClr val="bg1"/>
                </a:solidFill>
              </a:rPr>
              <a:t>) Camp and their travel expenses and local </a:t>
            </a:r>
            <a:r>
              <a:rPr lang="en-IN" sz="1700" dirty="0" smtClean="0">
                <a:solidFill>
                  <a:schemeClr val="bg1"/>
                </a:solidFill>
              </a:rPr>
              <a:t>hospitality </a:t>
            </a:r>
            <a:r>
              <a:rPr lang="en-IN" sz="1700" dirty="0">
                <a:solidFill>
                  <a:schemeClr val="bg1"/>
                </a:solidFill>
              </a:rPr>
              <a:t>will be met by KVPY</a:t>
            </a:r>
            <a:r>
              <a:rPr lang="en-IN" sz="1700" dirty="0" smtClean="0">
                <a:solidFill>
                  <a:schemeClr val="bg1"/>
                </a:solidFill>
              </a:rPr>
              <a:t>.</a:t>
            </a:r>
          </a:p>
          <a:p>
            <a:pPr algn="just"/>
            <a:r>
              <a:rPr lang="en-IN" b="1" dirty="0">
                <a:solidFill>
                  <a:srgbClr val="FFC000"/>
                </a:solidFill>
              </a:rPr>
              <a:t>Stream SX:</a:t>
            </a:r>
            <a:r>
              <a:rPr lang="en-IN" b="1" dirty="0">
                <a:solidFill>
                  <a:schemeClr val="bg1"/>
                </a:solidFill>
              </a:rPr>
              <a:t> </a:t>
            </a:r>
            <a:r>
              <a:rPr lang="en-IN" sz="1800" dirty="0">
                <a:solidFill>
                  <a:schemeClr val="bg1"/>
                </a:solidFill>
              </a:rPr>
              <a:t>Students enrolled in XII Standard (Science subjects) during the academic year 2021–22 and aspiring to join undergraduate program in Basic Sciences (B.Sc./B.S./B.Stat./B.Math./Int. M.Sc./Int. M.S) during the academic year 2022-23. The fellowship of the students selected under this stream will be activated only if  they join for an undergraduate course in Basic sciences (B.Sc./B.S./B.Stat./B.Math./Int. M.Sc./Int. M.S.) in the academic year 2022-23 after having secured a minimum of  60% (50% for SC/ST/PWD) marks in aggregate in MATHEMATICS and SCIENCE subjects (Physics/Chemistry/Biology) in the XII standard Board Examination</a:t>
            </a:r>
            <a:r>
              <a:rPr lang="en-IN" sz="1800" dirty="0" smtClean="0">
                <a:solidFill>
                  <a:schemeClr val="bg1"/>
                </a:solidFill>
              </a:rPr>
              <a:t>.</a:t>
            </a:r>
          </a:p>
          <a:p>
            <a:pPr algn="just"/>
            <a:r>
              <a:rPr lang="en-IN" sz="2600" b="1" dirty="0">
                <a:solidFill>
                  <a:srgbClr val="FFC000"/>
                </a:solidFill>
              </a:rPr>
              <a:t>Stream SB:</a:t>
            </a:r>
            <a:r>
              <a:rPr lang="en-IN" sz="1800" b="1" dirty="0">
                <a:solidFill>
                  <a:schemeClr val="bg1"/>
                </a:solidFill>
              </a:rPr>
              <a:t> </a:t>
            </a:r>
            <a:r>
              <a:rPr lang="en-IN" sz="1800" dirty="0">
                <a:solidFill>
                  <a:schemeClr val="bg1"/>
                </a:solidFill>
              </a:rPr>
              <a:t>Due to prevailing COVID-19 situation, as one-time measure, students who have passed  XII Standard Board Examination and eligible to </a:t>
            </a:r>
            <a:r>
              <a:rPr lang="en-IN" sz="1800" dirty="0" err="1">
                <a:solidFill>
                  <a:schemeClr val="bg1"/>
                </a:solidFill>
              </a:rPr>
              <a:t>enroll</a:t>
            </a:r>
            <a:r>
              <a:rPr lang="en-IN" sz="1800" dirty="0">
                <a:solidFill>
                  <a:schemeClr val="bg1"/>
                </a:solidFill>
              </a:rPr>
              <a:t> in the 1st year B.Sc./B.S./B.Stat./B.Math./Int. M.Sc./Int. M.S. during the academic year 2021–22 are eligible to appear for the aptitude test. The student should produce a study certificate of 1st year  B.Sc./B.S./B.Stat./B.Math./Int. M.Sc./Int. M.S once they are selected as a provisional KVPY fellow. Moreover, the fellowship of the students selected under this stream will be activated only if they join an undergraduate  program in Basic sciences (B.Sc./B.S./B.Stat./B.Math./Int. M.Sc./Int. M.S) in the academic year 2021-22 and secured a minimum of 60% (50% for SC/ST/PWD) marks in aggregate in 1st year of B.Sc./B.S./B.Math./B.Stat./Int. M.Sc./Int. M.S.</a:t>
            </a:r>
            <a:endParaRPr lang="en-IN" sz="1700"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3310" y="64595"/>
            <a:ext cx="1647174" cy="811171"/>
          </a:xfrm>
          <a:prstGeom prst="rect">
            <a:avLst/>
          </a:prstGeom>
        </p:spPr>
      </p:pic>
    </p:spTree>
    <p:extLst>
      <p:ext uri="{BB962C8B-B14F-4D97-AF65-F5344CB8AC3E}">
        <p14:creationId xmlns:p14="http://schemas.microsoft.com/office/powerpoint/2010/main" val="3267349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6270" y="92054"/>
            <a:ext cx="9144000" cy="835225"/>
          </a:xfrm>
        </p:spPr>
        <p:txBody>
          <a:bodyPr>
            <a:normAutofit fontScale="90000"/>
          </a:bodyPr>
          <a:lstStyle/>
          <a:p>
            <a:r>
              <a:rPr lang="en-IN" b="1" u="sng" dirty="0" smtClean="0">
                <a:solidFill>
                  <a:schemeClr val="bg1"/>
                </a:solidFill>
                <a:effectLst>
                  <a:outerShdw blurRad="38100" dist="38100" dir="2700000" algn="tl">
                    <a:srgbClr val="000000">
                      <a:alpha val="43137"/>
                    </a:srgbClr>
                  </a:outerShdw>
                </a:effectLst>
              </a:rPr>
              <a:t>APPLICATIONS-2021</a:t>
            </a:r>
            <a:endParaRPr lang="en-IN"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1004552"/>
            <a:ext cx="11204620" cy="5718219"/>
          </a:xfrm>
          <a:solidFill>
            <a:schemeClr val="tx1">
              <a:lumMod val="95000"/>
              <a:lumOff val="5000"/>
            </a:schemeClr>
          </a:solidFill>
        </p:spPr>
        <p:txBody>
          <a:bodyPr>
            <a:normAutofit/>
          </a:bodyPr>
          <a:lstStyle/>
          <a:p>
            <a:r>
              <a:rPr lang="en-IN" sz="2000" b="1" u="sng" dirty="0">
                <a:solidFill>
                  <a:schemeClr val="bg1"/>
                </a:solidFill>
              </a:rPr>
              <a:t>Application for </a:t>
            </a:r>
            <a:r>
              <a:rPr lang="en-IN" sz="2000" b="1" u="sng" dirty="0">
                <a:solidFill>
                  <a:srgbClr val="FFC000"/>
                </a:solidFill>
              </a:rPr>
              <a:t>KVPY-2021</a:t>
            </a:r>
            <a:r>
              <a:rPr lang="en-IN" sz="2000" b="1" u="sng" dirty="0">
                <a:solidFill>
                  <a:schemeClr val="bg1"/>
                </a:solidFill>
              </a:rPr>
              <a:t> must be done online only</a:t>
            </a:r>
            <a:endParaRPr lang="en-IN" sz="2000" dirty="0">
              <a:solidFill>
                <a:schemeClr val="bg1"/>
              </a:solidFill>
            </a:endParaRPr>
          </a:p>
          <a:p>
            <a:r>
              <a:rPr lang="en-IN" sz="2000" b="1" dirty="0">
                <a:solidFill>
                  <a:schemeClr val="bg1"/>
                </a:solidFill>
              </a:rPr>
              <a:t>There are three steps to complete your application successfully.</a:t>
            </a:r>
            <a:endParaRPr lang="en-IN" sz="2000" dirty="0">
              <a:solidFill>
                <a:schemeClr val="bg1"/>
              </a:solidFill>
            </a:endParaRPr>
          </a:p>
          <a:p>
            <a:pPr algn="just"/>
            <a:r>
              <a:rPr lang="en-IN" sz="2000" b="1" dirty="0">
                <a:solidFill>
                  <a:srgbClr val="FFC000"/>
                </a:solidFill>
              </a:rPr>
              <a:t>Step  1</a:t>
            </a:r>
            <a:r>
              <a:rPr lang="en-IN" sz="2000" b="1" dirty="0">
                <a:solidFill>
                  <a:schemeClr val="bg1"/>
                </a:solidFill>
              </a:rPr>
              <a:t>. </a:t>
            </a:r>
            <a:r>
              <a:rPr lang="en-IN" sz="2000" b="1" dirty="0" smtClean="0">
                <a:solidFill>
                  <a:schemeClr val="bg1"/>
                </a:solidFill>
              </a:rPr>
              <a:t> Registration </a:t>
            </a:r>
            <a:r>
              <a:rPr lang="en-IN" sz="2000" b="1" dirty="0" smtClean="0">
                <a:solidFill>
                  <a:srgbClr val="FFC000"/>
                </a:solidFill>
              </a:rPr>
              <a:t>(http://kvpy.iisc.ac.in/main/KVPY-Instruction-21.html</a:t>
            </a:r>
            <a:r>
              <a:rPr lang="en-IN" sz="2000" b="1" dirty="0" smtClean="0">
                <a:solidFill>
                  <a:schemeClr val="bg1"/>
                </a:solidFill>
              </a:rPr>
              <a:t>)</a:t>
            </a:r>
            <a:endParaRPr lang="en-IN" sz="2000" dirty="0">
              <a:solidFill>
                <a:schemeClr val="bg1"/>
              </a:solidFill>
            </a:endParaRPr>
          </a:p>
          <a:p>
            <a:pPr algn="just"/>
            <a:r>
              <a:rPr lang="en-IN" sz="2000" b="1" dirty="0">
                <a:solidFill>
                  <a:srgbClr val="FFC000"/>
                </a:solidFill>
              </a:rPr>
              <a:t>Step 2. </a:t>
            </a:r>
            <a:r>
              <a:rPr lang="en-IN" sz="2000" b="1" dirty="0" smtClean="0">
                <a:solidFill>
                  <a:srgbClr val="FFC000"/>
                </a:solidFill>
              </a:rPr>
              <a:t> </a:t>
            </a:r>
            <a:r>
              <a:rPr lang="en-IN" sz="2000" b="1" dirty="0" smtClean="0">
                <a:solidFill>
                  <a:schemeClr val="bg1"/>
                </a:solidFill>
              </a:rPr>
              <a:t>Filling </a:t>
            </a:r>
            <a:r>
              <a:rPr lang="en-IN" sz="2000" b="1" dirty="0">
                <a:solidFill>
                  <a:schemeClr val="bg1"/>
                </a:solidFill>
              </a:rPr>
              <a:t>personal and academic details, choosing test centres and uploading photo, signature and other certificates, as applicable.</a:t>
            </a:r>
            <a:endParaRPr lang="en-IN" sz="2000" dirty="0">
              <a:solidFill>
                <a:schemeClr val="bg1"/>
              </a:solidFill>
            </a:endParaRPr>
          </a:p>
          <a:p>
            <a:pPr algn="just"/>
            <a:r>
              <a:rPr lang="en-IN" sz="2000" b="1" dirty="0">
                <a:solidFill>
                  <a:srgbClr val="FFC000"/>
                </a:solidFill>
              </a:rPr>
              <a:t>Step 3. </a:t>
            </a:r>
            <a:r>
              <a:rPr lang="en-IN" sz="2000" b="1" dirty="0" smtClean="0">
                <a:solidFill>
                  <a:srgbClr val="FFC000"/>
                </a:solidFill>
              </a:rPr>
              <a:t> </a:t>
            </a:r>
            <a:r>
              <a:rPr lang="en-IN" sz="2000" b="1" dirty="0" smtClean="0">
                <a:solidFill>
                  <a:schemeClr val="bg1"/>
                </a:solidFill>
              </a:rPr>
              <a:t>Payment </a:t>
            </a:r>
            <a:r>
              <a:rPr lang="en-IN" sz="2000" b="1" dirty="0">
                <a:solidFill>
                  <a:schemeClr val="bg1"/>
                </a:solidFill>
              </a:rPr>
              <a:t>of application fees.  Please note that you must pay the application fee only at the  KVPY application portal. This can be done by using a Credit Card, ATM-Debit Card, UPI or Net Banking. No other means of payment will be accepted.  Once the payment is successful and application is submitted, no refund of application fee will be done</a:t>
            </a:r>
            <a:endParaRPr lang="en-IN" sz="2000" dirty="0">
              <a:solidFill>
                <a:schemeClr val="bg1"/>
              </a:solidFill>
            </a:endParaRPr>
          </a:p>
          <a:p>
            <a:pPr algn="just"/>
            <a:r>
              <a:rPr lang="en-IN" sz="2000" b="1" dirty="0">
                <a:solidFill>
                  <a:schemeClr val="bg1"/>
                </a:solidFill>
              </a:rPr>
              <a:t>The application fees for KVPY-2021 are as follows</a:t>
            </a:r>
            <a:r>
              <a:rPr lang="en-IN" sz="2000" b="1" dirty="0" smtClean="0">
                <a:solidFill>
                  <a:schemeClr val="bg1"/>
                </a:solidFill>
              </a:rPr>
              <a:t>: For </a:t>
            </a:r>
            <a:r>
              <a:rPr lang="en-IN" sz="2000" b="1" dirty="0">
                <a:solidFill>
                  <a:schemeClr val="bg1"/>
                </a:solidFill>
              </a:rPr>
              <a:t>General/OBC Category: Rs. </a:t>
            </a:r>
            <a:r>
              <a:rPr lang="en-IN" sz="2000" b="1" dirty="0">
                <a:solidFill>
                  <a:srgbClr val="FF0000"/>
                </a:solidFill>
              </a:rPr>
              <a:t>1250</a:t>
            </a:r>
            <a:r>
              <a:rPr lang="en-IN" sz="2000" b="1" dirty="0">
                <a:solidFill>
                  <a:schemeClr val="bg1"/>
                </a:solidFill>
              </a:rPr>
              <a:t>,  For SC/ST/PWD: Rs. </a:t>
            </a:r>
            <a:r>
              <a:rPr lang="en-IN" sz="2000" b="1" dirty="0">
                <a:solidFill>
                  <a:srgbClr val="FF0000"/>
                </a:solidFill>
              </a:rPr>
              <a:t>625</a:t>
            </a:r>
            <a:r>
              <a:rPr lang="en-IN" sz="2000" b="1" dirty="0">
                <a:solidFill>
                  <a:schemeClr val="bg1"/>
                </a:solidFill>
              </a:rPr>
              <a:t> (Bank Charges </a:t>
            </a:r>
            <a:r>
              <a:rPr lang="en-IN" sz="2000" b="1" dirty="0" smtClean="0">
                <a:solidFill>
                  <a:schemeClr val="bg1"/>
                </a:solidFill>
              </a:rPr>
              <a:t>extra)</a:t>
            </a:r>
          </a:p>
          <a:p>
            <a:r>
              <a:rPr lang="en-IN" b="1" u="sng" dirty="0" smtClean="0">
                <a:solidFill>
                  <a:srgbClr val="00B0F0"/>
                </a:solidFill>
                <a:effectLst>
                  <a:outerShdw blurRad="38100" dist="38100" dir="2700000" algn="tl">
                    <a:srgbClr val="000000">
                      <a:alpha val="43137"/>
                    </a:srgbClr>
                  </a:outerShdw>
                </a:effectLst>
              </a:rPr>
              <a:t>Important Dates</a:t>
            </a:r>
          </a:p>
          <a:p>
            <a:endParaRPr lang="en-IN"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440511243"/>
              </p:ext>
            </p:extLst>
          </p:nvPr>
        </p:nvGraphicFramePr>
        <p:xfrm>
          <a:off x="2864879" y="5327896"/>
          <a:ext cx="6884426" cy="1175934"/>
        </p:xfrm>
        <a:graphic>
          <a:graphicData uri="http://schemas.openxmlformats.org/drawingml/2006/table">
            <a:tbl>
              <a:tblPr/>
              <a:tblGrid>
                <a:gridCol w="4100921"/>
                <a:gridCol w="2783505"/>
              </a:tblGrid>
              <a:tr h="391978">
                <a:tc>
                  <a:txBody>
                    <a:bodyPr/>
                    <a:lstStyle/>
                    <a:p>
                      <a:pPr algn="l"/>
                      <a:r>
                        <a:rPr lang="en-IN" sz="1500" b="1" dirty="0">
                          <a:solidFill>
                            <a:srgbClr val="FFC000"/>
                          </a:solidFill>
                          <a:effectLst/>
                          <a:latin typeface="Verdana" panose="020B0604030504040204" pitchFamily="34" charset="0"/>
                        </a:rPr>
                        <a:t>Opening of online application portal</a:t>
                      </a:r>
                    </a:p>
                  </a:txBody>
                  <a:tcPr marL="47625" marR="47625" marT="47625" marB="47625" anchor="ctr">
                    <a:lnL w="9525" cap="flat" cmpd="sng" algn="ctr">
                      <a:solidFill>
                        <a:srgbClr val="FFCC99"/>
                      </a:solidFill>
                      <a:prstDash val="solid"/>
                      <a:round/>
                      <a:headEnd type="none" w="med" len="med"/>
                      <a:tailEnd type="none" w="med" len="med"/>
                    </a:lnL>
                    <a:lnR w="9525" cap="flat" cmpd="sng" algn="ctr">
                      <a:solidFill>
                        <a:srgbClr val="FFCC99"/>
                      </a:solidFill>
                      <a:prstDash val="solid"/>
                      <a:round/>
                      <a:headEnd type="none" w="med" len="med"/>
                      <a:tailEnd type="none" w="med" len="med"/>
                    </a:lnR>
                    <a:lnT w="9525" cap="flat" cmpd="sng" algn="ctr">
                      <a:solidFill>
                        <a:srgbClr val="FFCC99"/>
                      </a:solidFill>
                      <a:prstDash val="solid"/>
                      <a:round/>
                      <a:headEnd type="none" w="med" len="med"/>
                      <a:tailEnd type="none" w="med" len="med"/>
                    </a:lnT>
                    <a:lnB w="9525" cap="flat" cmpd="sng" algn="ctr">
                      <a:solidFill>
                        <a:srgbClr val="FFCC99"/>
                      </a:solidFill>
                      <a:prstDash val="solid"/>
                      <a:round/>
                      <a:headEnd type="none" w="med" len="med"/>
                      <a:tailEnd type="none" w="med" len="med"/>
                    </a:lnB>
                  </a:tcPr>
                </a:tc>
                <a:tc>
                  <a:txBody>
                    <a:bodyPr/>
                    <a:lstStyle/>
                    <a:p>
                      <a:pPr algn="l"/>
                      <a:r>
                        <a:rPr lang="en-IN" sz="1500" b="1" dirty="0">
                          <a:solidFill>
                            <a:srgbClr val="FFC000"/>
                          </a:solidFill>
                          <a:effectLst/>
                          <a:latin typeface="Verdana" panose="020B0604030504040204" pitchFamily="34" charset="0"/>
                        </a:rPr>
                        <a:t>: 12th July 2021 at 5 PM</a:t>
                      </a:r>
                    </a:p>
                  </a:txBody>
                  <a:tcPr marL="47625" marR="47625" marT="47625" marB="47625" anchor="ctr">
                    <a:lnL w="9525" cap="flat" cmpd="sng" algn="ctr">
                      <a:solidFill>
                        <a:srgbClr val="FFCC99"/>
                      </a:solidFill>
                      <a:prstDash val="solid"/>
                      <a:round/>
                      <a:headEnd type="none" w="med" len="med"/>
                      <a:tailEnd type="none" w="med" len="med"/>
                    </a:lnL>
                    <a:lnR w="9525" cap="flat" cmpd="sng" algn="ctr">
                      <a:solidFill>
                        <a:srgbClr val="FFCC99"/>
                      </a:solidFill>
                      <a:prstDash val="solid"/>
                      <a:round/>
                      <a:headEnd type="none" w="med" len="med"/>
                      <a:tailEnd type="none" w="med" len="med"/>
                    </a:lnR>
                    <a:lnT w="9525" cap="flat" cmpd="sng" algn="ctr">
                      <a:solidFill>
                        <a:srgbClr val="FFCC99"/>
                      </a:solidFill>
                      <a:prstDash val="solid"/>
                      <a:round/>
                      <a:headEnd type="none" w="med" len="med"/>
                      <a:tailEnd type="none" w="med" len="med"/>
                    </a:lnT>
                    <a:lnB w="9525" cap="flat" cmpd="sng" algn="ctr">
                      <a:solidFill>
                        <a:srgbClr val="FFCC99"/>
                      </a:solidFill>
                      <a:prstDash val="solid"/>
                      <a:round/>
                      <a:headEnd type="none" w="med" len="med"/>
                      <a:tailEnd type="none" w="med" len="med"/>
                    </a:lnB>
                  </a:tcPr>
                </a:tc>
              </a:tr>
              <a:tr h="391978">
                <a:tc>
                  <a:txBody>
                    <a:bodyPr/>
                    <a:lstStyle/>
                    <a:p>
                      <a:pPr algn="l"/>
                      <a:r>
                        <a:rPr lang="en-IN" sz="1500" b="1" dirty="0">
                          <a:solidFill>
                            <a:srgbClr val="FFC000"/>
                          </a:solidFill>
                          <a:effectLst/>
                          <a:latin typeface="Verdana" panose="020B0604030504040204" pitchFamily="34" charset="0"/>
                        </a:rPr>
                        <a:t>Date for closing of online application</a:t>
                      </a:r>
                    </a:p>
                  </a:txBody>
                  <a:tcPr marL="47625" marR="47625" marT="47625" marB="47625" anchor="ctr">
                    <a:lnL w="9525" cap="flat" cmpd="sng" algn="ctr">
                      <a:solidFill>
                        <a:srgbClr val="FFCC99"/>
                      </a:solidFill>
                      <a:prstDash val="solid"/>
                      <a:round/>
                      <a:headEnd type="none" w="med" len="med"/>
                      <a:tailEnd type="none" w="med" len="med"/>
                    </a:lnL>
                    <a:lnR w="9525" cap="flat" cmpd="sng" algn="ctr">
                      <a:solidFill>
                        <a:srgbClr val="FFCC99"/>
                      </a:solidFill>
                      <a:prstDash val="solid"/>
                      <a:round/>
                      <a:headEnd type="none" w="med" len="med"/>
                      <a:tailEnd type="none" w="med" len="med"/>
                    </a:lnR>
                    <a:lnT w="9525" cap="flat" cmpd="sng" algn="ctr">
                      <a:solidFill>
                        <a:srgbClr val="FFCC99"/>
                      </a:solidFill>
                      <a:prstDash val="solid"/>
                      <a:round/>
                      <a:headEnd type="none" w="med" len="med"/>
                      <a:tailEnd type="none" w="med" len="med"/>
                    </a:lnT>
                    <a:lnB w="9525" cap="flat" cmpd="sng" algn="ctr">
                      <a:solidFill>
                        <a:srgbClr val="FFCC99"/>
                      </a:solidFill>
                      <a:prstDash val="solid"/>
                      <a:round/>
                      <a:headEnd type="none" w="med" len="med"/>
                      <a:tailEnd type="none" w="med" len="med"/>
                    </a:lnB>
                  </a:tcPr>
                </a:tc>
                <a:tc>
                  <a:txBody>
                    <a:bodyPr/>
                    <a:lstStyle/>
                    <a:p>
                      <a:pPr algn="l"/>
                      <a:r>
                        <a:rPr lang="en-IN" sz="1500" b="1" dirty="0">
                          <a:solidFill>
                            <a:srgbClr val="FFC000"/>
                          </a:solidFill>
                          <a:effectLst/>
                          <a:latin typeface="Verdana" panose="020B0604030504040204" pitchFamily="34" charset="0"/>
                        </a:rPr>
                        <a:t>: 25th August 2021</a:t>
                      </a:r>
                    </a:p>
                  </a:txBody>
                  <a:tcPr marL="47625" marR="47625" marT="47625" marB="47625" anchor="ctr">
                    <a:lnL w="9525" cap="flat" cmpd="sng" algn="ctr">
                      <a:solidFill>
                        <a:srgbClr val="FFCC99"/>
                      </a:solidFill>
                      <a:prstDash val="solid"/>
                      <a:round/>
                      <a:headEnd type="none" w="med" len="med"/>
                      <a:tailEnd type="none" w="med" len="med"/>
                    </a:lnL>
                    <a:lnR w="9525" cap="flat" cmpd="sng" algn="ctr">
                      <a:solidFill>
                        <a:srgbClr val="FFCC99"/>
                      </a:solidFill>
                      <a:prstDash val="solid"/>
                      <a:round/>
                      <a:headEnd type="none" w="med" len="med"/>
                      <a:tailEnd type="none" w="med" len="med"/>
                    </a:lnR>
                    <a:lnT w="9525" cap="flat" cmpd="sng" algn="ctr">
                      <a:solidFill>
                        <a:srgbClr val="FFCC99"/>
                      </a:solidFill>
                      <a:prstDash val="solid"/>
                      <a:round/>
                      <a:headEnd type="none" w="med" len="med"/>
                      <a:tailEnd type="none" w="med" len="med"/>
                    </a:lnT>
                    <a:lnB w="9525" cap="flat" cmpd="sng" algn="ctr">
                      <a:solidFill>
                        <a:srgbClr val="FFCC99"/>
                      </a:solidFill>
                      <a:prstDash val="solid"/>
                      <a:round/>
                      <a:headEnd type="none" w="med" len="med"/>
                      <a:tailEnd type="none" w="med" len="med"/>
                    </a:lnB>
                  </a:tcPr>
                </a:tc>
              </a:tr>
              <a:tr h="391978">
                <a:tc>
                  <a:txBody>
                    <a:bodyPr/>
                    <a:lstStyle/>
                    <a:p>
                      <a:pPr algn="l"/>
                      <a:r>
                        <a:rPr lang="en-IN" sz="1500" b="1" dirty="0">
                          <a:solidFill>
                            <a:srgbClr val="FFC000"/>
                          </a:solidFill>
                          <a:effectLst/>
                          <a:latin typeface="Verdana" panose="020B0604030504040204" pitchFamily="34" charset="0"/>
                        </a:rPr>
                        <a:t>Exam Date</a:t>
                      </a:r>
                    </a:p>
                  </a:txBody>
                  <a:tcPr marL="47625" marR="47625" marT="47625" marB="47625" anchor="ctr">
                    <a:lnL w="9525" cap="flat" cmpd="sng" algn="ctr">
                      <a:solidFill>
                        <a:srgbClr val="FFCC99"/>
                      </a:solidFill>
                      <a:prstDash val="solid"/>
                      <a:round/>
                      <a:headEnd type="none" w="med" len="med"/>
                      <a:tailEnd type="none" w="med" len="med"/>
                    </a:lnL>
                    <a:lnR w="9525" cap="flat" cmpd="sng" algn="ctr">
                      <a:solidFill>
                        <a:srgbClr val="FFCC99"/>
                      </a:solidFill>
                      <a:prstDash val="solid"/>
                      <a:round/>
                      <a:headEnd type="none" w="med" len="med"/>
                      <a:tailEnd type="none" w="med" len="med"/>
                    </a:lnR>
                    <a:lnT w="9525" cap="flat" cmpd="sng" algn="ctr">
                      <a:solidFill>
                        <a:srgbClr val="FFCC99"/>
                      </a:solidFill>
                      <a:prstDash val="solid"/>
                      <a:round/>
                      <a:headEnd type="none" w="med" len="med"/>
                      <a:tailEnd type="none" w="med" len="med"/>
                    </a:lnT>
                    <a:lnB w="9525" cap="flat" cmpd="sng" algn="ctr">
                      <a:solidFill>
                        <a:srgbClr val="FFCC99"/>
                      </a:solidFill>
                      <a:prstDash val="solid"/>
                      <a:round/>
                      <a:headEnd type="none" w="med" len="med"/>
                      <a:tailEnd type="none" w="med" len="med"/>
                    </a:lnB>
                  </a:tcPr>
                </a:tc>
                <a:tc>
                  <a:txBody>
                    <a:bodyPr/>
                    <a:lstStyle/>
                    <a:p>
                      <a:pPr algn="l"/>
                      <a:r>
                        <a:rPr lang="en-IN" sz="1500" b="1" dirty="0">
                          <a:solidFill>
                            <a:srgbClr val="FFC000"/>
                          </a:solidFill>
                          <a:effectLst/>
                          <a:latin typeface="Verdana" panose="020B0604030504040204" pitchFamily="34" charset="0"/>
                        </a:rPr>
                        <a:t>: 7th November 2021</a:t>
                      </a:r>
                    </a:p>
                  </a:txBody>
                  <a:tcPr marL="47625" marR="47625" marT="47625" marB="47625" anchor="ctr">
                    <a:lnL w="9525" cap="flat" cmpd="sng" algn="ctr">
                      <a:solidFill>
                        <a:srgbClr val="FFCC99"/>
                      </a:solidFill>
                      <a:prstDash val="solid"/>
                      <a:round/>
                      <a:headEnd type="none" w="med" len="med"/>
                      <a:tailEnd type="none" w="med" len="med"/>
                    </a:lnL>
                    <a:lnR w="9525" cap="flat" cmpd="sng" algn="ctr">
                      <a:solidFill>
                        <a:srgbClr val="FFCC99"/>
                      </a:solidFill>
                      <a:prstDash val="solid"/>
                      <a:round/>
                      <a:headEnd type="none" w="med" len="med"/>
                      <a:tailEnd type="none" w="med" len="med"/>
                    </a:lnR>
                    <a:lnT w="9525" cap="flat" cmpd="sng" algn="ctr">
                      <a:solidFill>
                        <a:srgbClr val="FFCC99"/>
                      </a:solidFill>
                      <a:prstDash val="solid"/>
                      <a:round/>
                      <a:headEnd type="none" w="med" len="med"/>
                      <a:tailEnd type="none" w="med" len="med"/>
                    </a:lnT>
                    <a:lnB w="9525" cap="flat" cmpd="sng" algn="ctr">
                      <a:solidFill>
                        <a:srgbClr val="FFCC99"/>
                      </a:solidFill>
                      <a:prstDash val="solid"/>
                      <a:round/>
                      <a:headEnd type="none" w="med" len="med"/>
                      <a:tailEnd type="none" w="med" len="med"/>
                    </a:lnB>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3310" y="64595"/>
            <a:ext cx="1647174" cy="811171"/>
          </a:xfrm>
          <a:prstGeom prst="rect">
            <a:avLst/>
          </a:prstGeom>
        </p:spPr>
      </p:pic>
    </p:spTree>
    <p:extLst>
      <p:ext uri="{BB962C8B-B14F-4D97-AF65-F5344CB8AC3E}">
        <p14:creationId xmlns:p14="http://schemas.microsoft.com/office/powerpoint/2010/main" val="21092936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6270" y="92054"/>
            <a:ext cx="9144000" cy="835225"/>
          </a:xfrm>
        </p:spPr>
        <p:txBody>
          <a:bodyPr>
            <a:normAutofit fontScale="90000"/>
          </a:bodyPr>
          <a:lstStyle/>
          <a:p>
            <a:r>
              <a:rPr lang="en-IN" b="1" u="sng" dirty="0" smtClean="0">
                <a:solidFill>
                  <a:schemeClr val="bg1"/>
                </a:solidFill>
                <a:effectLst>
                  <a:outerShdw blurRad="38100" dist="38100" dir="2700000" algn="tl">
                    <a:srgbClr val="000000">
                      <a:alpha val="43137"/>
                    </a:srgbClr>
                  </a:outerShdw>
                </a:effectLst>
              </a:rPr>
              <a:t>SELECTION PROCEDURE</a:t>
            </a:r>
            <a:endParaRPr lang="en-IN"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1004552"/>
            <a:ext cx="11204620" cy="5718219"/>
          </a:xfrm>
        </p:spPr>
        <p:txBody>
          <a:bodyPr>
            <a:normAutofit/>
          </a:bodyPr>
          <a:lstStyle/>
          <a:p>
            <a:pPr algn="just"/>
            <a:r>
              <a:rPr lang="en-IN" sz="2000" b="1" dirty="0">
                <a:solidFill>
                  <a:srgbClr val="FFC000"/>
                </a:solidFill>
              </a:rPr>
              <a:t>Aptitude Test:</a:t>
            </a:r>
            <a:r>
              <a:rPr lang="en-IN" sz="2000" b="1" dirty="0">
                <a:solidFill>
                  <a:schemeClr val="bg1"/>
                </a:solidFill>
              </a:rPr>
              <a:t> </a:t>
            </a:r>
            <a:endParaRPr lang="en-IN" sz="2000" b="1" dirty="0" smtClean="0">
              <a:solidFill>
                <a:schemeClr val="bg1"/>
              </a:solidFill>
            </a:endParaRPr>
          </a:p>
          <a:p>
            <a:pPr algn="just"/>
            <a:r>
              <a:rPr lang="en-IN" sz="2000" dirty="0" smtClean="0">
                <a:solidFill>
                  <a:schemeClr val="bg1"/>
                </a:solidFill>
              </a:rPr>
              <a:t>Candidates </a:t>
            </a:r>
            <a:r>
              <a:rPr lang="en-IN" sz="2000" dirty="0">
                <a:solidFill>
                  <a:schemeClr val="bg1"/>
                </a:solidFill>
              </a:rPr>
              <a:t>meeting the eligibility criteria for various streams,  will be called for  aptitude test conducted both in Hindi and English at different </a:t>
            </a:r>
            <a:r>
              <a:rPr lang="en-IN" sz="2000" dirty="0" err="1">
                <a:solidFill>
                  <a:schemeClr val="bg1"/>
                </a:solidFill>
              </a:rPr>
              <a:t>centers</a:t>
            </a:r>
            <a:r>
              <a:rPr lang="en-IN" sz="2000" dirty="0">
                <a:solidFill>
                  <a:schemeClr val="bg1"/>
                </a:solidFill>
              </a:rPr>
              <a:t> across the country on </a:t>
            </a:r>
            <a:r>
              <a:rPr lang="en-IN" sz="2000" b="1" dirty="0" smtClean="0">
                <a:solidFill>
                  <a:schemeClr val="bg1"/>
                </a:solidFill>
              </a:rPr>
              <a:t>Sunday</a:t>
            </a:r>
            <a:r>
              <a:rPr lang="en-IN" sz="2000" b="1" dirty="0">
                <a:solidFill>
                  <a:schemeClr val="bg1"/>
                </a:solidFill>
              </a:rPr>
              <a:t>, the</a:t>
            </a:r>
            <a:r>
              <a:rPr lang="en-IN" sz="2000" dirty="0">
                <a:solidFill>
                  <a:schemeClr val="bg1"/>
                </a:solidFill>
              </a:rPr>
              <a:t> </a:t>
            </a:r>
            <a:r>
              <a:rPr lang="en-IN" sz="2000" b="1" dirty="0">
                <a:solidFill>
                  <a:schemeClr val="bg1"/>
                </a:solidFill>
              </a:rPr>
              <a:t>7th November 2021</a:t>
            </a:r>
            <a:r>
              <a:rPr lang="en-IN" sz="2000" b="1" dirty="0" smtClean="0">
                <a:solidFill>
                  <a:schemeClr val="bg1"/>
                </a:solidFill>
              </a:rPr>
              <a:t>.</a:t>
            </a:r>
          </a:p>
          <a:p>
            <a:pPr algn="l"/>
            <a:r>
              <a:rPr lang="en-IN" sz="2000" b="1" dirty="0">
                <a:solidFill>
                  <a:srgbClr val="FFC000"/>
                </a:solidFill>
              </a:rPr>
              <a:t>Admit </a:t>
            </a:r>
            <a:r>
              <a:rPr lang="en-IN" sz="2000" b="1" dirty="0" smtClean="0">
                <a:solidFill>
                  <a:srgbClr val="FFC000"/>
                </a:solidFill>
              </a:rPr>
              <a:t>Card: </a:t>
            </a:r>
          </a:p>
          <a:p>
            <a:pPr algn="l"/>
            <a:r>
              <a:rPr lang="en-IN" sz="2000" dirty="0" smtClean="0">
                <a:solidFill>
                  <a:schemeClr val="bg1"/>
                </a:solidFill>
              </a:rPr>
              <a:t>Students</a:t>
            </a:r>
            <a:r>
              <a:rPr lang="en-IN" sz="2000" dirty="0">
                <a:solidFill>
                  <a:schemeClr val="bg1"/>
                </a:solidFill>
              </a:rPr>
              <a:t>  may download the admit card for the aptitude test from the website from the </a:t>
            </a:r>
            <a:r>
              <a:rPr lang="en-IN" sz="2000" b="1" dirty="0">
                <a:solidFill>
                  <a:schemeClr val="bg1"/>
                </a:solidFill>
              </a:rPr>
              <a:t>second week of October 2021</a:t>
            </a:r>
          </a:p>
          <a:p>
            <a:endParaRPr lang="en-IN" sz="2200" b="1" u="sng" dirty="0" smtClean="0">
              <a:solidFill>
                <a:schemeClr val="bg1"/>
              </a:solidFill>
            </a:endParaRPr>
          </a:p>
          <a:p>
            <a:r>
              <a:rPr lang="en-IN" sz="2200" b="1" u="sng" dirty="0" smtClean="0">
                <a:solidFill>
                  <a:srgbClr val="FFC000"/>
                </a:solidFill>
              </a:rPr>
              <a:t>Other Privileges</a:t>
            </a:r>
          </a:p>
          <a:p>
            <a:r>
              <a:rPr lang="en-IN" sz="2000" b="1" dirty="0" smtClean="0">
                <a:solidFill>
                  <a:schemeClr val="bg1"/>
                </a:solidFill>
              </a:rPr>
              <a:t>Each KVPY Fellow will be issued an Identity Card so as to have access to National Laboratories/ Universities who have agreed to extend special privileges like library, laboratory facilities, etc. to KVPY Fellows on production of the ID card.</a:t>
            </a:r>
            <a:r>
              <a:rPr lang="en-IN" sz="2000" dirty="0" smtClean="0">
                <a:solidFill>
                  <a:schemeClr val="bg1"/>
                </a:solidFill>
              </a:rPr>
              <a:t/>
            </a:r>
            <a:br>
              <a:rPr lang="en-IN" sz="2000" dirty="0" smtClean="0">
                <a:solidFill>
                  <a:schemeClr val="bg1"/>
                </a:solidFill>
              </a:rPr>
            </a:br>
            <a:r>
              <a:rPr lang="en-IN" sz="2200" b="1" u="sng" dirty="0">
                <a:solidFill>
                  <a:srgbClr val="FFC000"/>
                </a:solidFill>
              </a:rPr>
              <a:t>Our Goal</a:t>
            </a:r>
          </a:p>
          <a:p>
            <a:r>
              <a:rPr lang="en-IN" sz="2000" b="1" dirty="0">
                <a:solidFill>
                  <a:schemeClr val="bg1"/>
                </a:solidFill>
              </a:rPr>
              <a:t>We hope that the award of the Fellowship to a student acts as an encouragement and motivation to take up research in a subject in B.S. (Basic Sciences) of their liking that induces the student to choose a research career.</a:t>
            </a:r>
          </a:p>
          <a:p>
            <a:pPr algn="l"/>
            <a:endParaRPr lang="en-IN" sz="2000" dirty="0">
              <a:solidFill>
                <a:srgbClr val="002060"/>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3310" y="64595"/>
            <a:ext cx="1647174" cy="811171"/>
          </a:xfrm>
          <a:prstGeom prst="rect">
            <a:avLst/>
          </a:prstGeom>
        </p:spPr>
      </p:pic>
    </p:spTree>
    <p:extLst>
      <p:ext uri="{BB962C8B-B14F-4D97-AF65-F5344CB8AC3E}">
        <p14:creationId xmlns:p14="http://schemas.microsoft.com/office/powerpoint/2010/main" val="3087811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56445" y="180304"/>
            <a:ext cx="10599312" cy="734096"/>
          </a:xfrm>
        </p:spPr>
        <p:txBody>
          <a:bodyPr>
            <a:normAutofit/>
          </a:bodyPr>
          <a:lstStyle/>
          <a:p>
            <a:r>
              <a:rPr lang="en-IN" sz="4500" b="1" u="sng" dirty="0" smtClean="0">
                <a:solidFill>
                  <a:srgbClr val="FF0000"/>
                </a:solidFill>
                <a:effectLst>
                  <a:outerShdw blurRad="38100" dist="38100" dir="2700000" algn="tl">
                    <a:srgbClr val="000000">
                      <a:alpha val="43137"/>
                    </a:srgbClr>
                  </a:outerShdw>
                </a:effectLst>
              </a:rPr>
              <a:t>What is the Syllabus for the aptitude Test ?</a:t>
            </a:r>
            <a:endParaRPr lang="en-IN" sz="4500" b="1" u="sng"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1004552"/>
            <a:ext cx="11204620" cy="5718219"/>
          </a:xfrm>
        </p:spPr>
        <p:txBody>
          <a:bodyPr>
            <a:normAutofit/>
          </a:bodyPr>
          <a:lstStyle/>
          <a:p>
            <a:pPr marL="342900" indent="-342900" algn="l">
              <a:buFont typeface="Wingdings" panose="05000000000000000000" pitchFamily="2" charset="2"/>
              <a:buChar char="Ø"/>
            </a:pPr>
            <a:r>
              <a:rPr lang="en-IN" sz="2000" dirty="0">
                <a:solidFill>
                  <a:schemeClr val="bg1"/>
                </a:solidFill>
              </a:rPr>
              <a:t>There is no prescribed syllabus for the aptitude test. The aptitude test aims to test the understanding and analytical ability of the student than his/her factual knowledge. However, students are tested for the syllabus up to class X/XII/1st year of  B.Sc./B.S./B.Stat./B.Math./Int. M.Sc./M.S. as applicable</a:t>
            </a:r>
            <a:r>
              <a:rPr lang="en-IN" sz="2000" dirty="0" smtClean="0">
                <a:solidFill>
                  <a:schemeClr val="bg1"/>
                </a:solidFill>
              </a:rPr>
              <a:t>.</a:t>
            </a:r>
          </a:p>
          <a:p>
            <a:r>
              <a:rPr lang="en-US" sz="2000" b="1" u="sng" dirty="0" smtClean="0">
                <a:solidFill>
                  <a:srgbClr val="FFC000"/>
                </a:solidFill>
              </a:rPr>
              <a:t>Syllabus Pattern KVPY Class XI</a:t>
            </a:r>
          </a:p>
          <a:p>
            <a:endParaRPr lang="en-US" sz="2000" dirty="0" smtClean="0">
              <a:solidFill>
                <a:srgbClr val="FF0000"/>
              </a:solidFill>
            </a:endParaRPr>
          </a:p>
          <a:p>
            <a:endParaRPr lang="en-US" sz="2000" dirty="0">
              <a:solidFill>
                <a:srgbClr val="FF0000"/>
              </a:solidFill>
            </a:endParaRPr>
          </a:p>
          <a:p>
            <a:endParaRPr lang="en-US" sz="2000" dirty="0" smtClean="0">
              <a:solidFill>
                <a:srgbClr val="FF0000"/>
              </a:solidFill>
            </a:endParaRPr>
          </a:p>
          <a:p>
            <a:endParaRPr lang="en-US" sz="2000" dirty="0">
              <a:solidFill>
                <a:srgbClr val="FF0000"/>
              </a:solidFill>
            </a:endParaRPr>
          </a:p>
          <a:p>
            <a:endParaRPr lang="en-US" sz="2000" dirty="0" smtClean="0">
              <a:solidFill>
                <a:srgbClr val="FF0000"/>
              </a:solidFill>
            </a:endParaRPr>
          </a:p>
          <a:p>
            <a:r>
              <a:rPr lang="en-US" sz="2000" b="1" u="sng" dirty="0" smtClean="0">
                <a:solidFill>
                  <a:srgbClr val="FFC000"/>
                </a:solidFill>
              </a:rPr>
              <a:t>Syllabus Pattern KVPY Class XII</a:t>
            </a:r>
          </a:p>
          <a:p>
            <a:endParaRPr lang="en-IN" sz="2000" dirty="0">
              <a:solidFill>
                <a:srgbClr val="FF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264252257"/>
              </p:ext>
            </p:extLst>
          </p:nvPr>
        </p:nvGraphicFramePr>
        <p:xfrm>
          <a:off x="1996225" y="2356834"/>
          <a:ext cx="8306874" cy="1803042"/>
        </p:xfrm>
        <a:graphic>
          <a:graphicData uri="http://schemas.openxmlformats.org/drawingml/2006/table">
            <a:tbl>
              <a:tblPr firstRow="1" lastRow="1" bandRow="1">
                <a:tableStyleId>{3C2FFA5D-87B4-456A-9821-1D502468CF0F}</a:tableStyleId>
              </a:tblPr>
              <a:tblGrid>
                <a:gridCol w="2067059"/>
                <a:gridCol w="2086378"/>
                <a:gridCol w="2067059"/>
                <a:gridCol w="2086378"/>
              </a:tblGrid>
              <a:tr h="334851">
                <a:tc>
                  <a:txBody>
                    <a:bodyPr/>
                    <a:lstStyle/>
                    <a:p>
                      <a:pPr algn="ctr" fontAlgn="ctr"/>
                      <a:r>
                        <a:rPr lang="en-IN" sz="1300" u="none" strike="noStrike" dirty="0">
                          <a:solidFill>
                            <a:schemeClr val="bg1"/>
                          </a:solidFill>
                          <a:effectLst/>
                        </a:rPr>
                        <a:t>Part-A (1 Marks)</a:t>
                      </a:r>
                      <a:endParaRPr lang="en-IN" sz="1300" b="1" i="0" u="none" strike="noStrike" dirty="0">
                        <a:solidFill>
                          <a:schemeClr val="bg1"/>
                        </a:solidFill>
                        <a:effectLst/>
                        <a:latin typeface="Calibri" panose="020F0502020204030204" pitchFamily="34" charset="0"/>
                      </a:endParaRPr>
                    </a:p>
                  </a:txBody>
                  <a:tcPr marL="9525" marR="9525" marT="9525" marB="0" anchor="ctr">
                    <a:solidFill>
                      <a:schemeClr val="tx1"/>
                    </a:solidFill>
                  </a:tcPr>
                </a:tc>
                <a:tc>
                  <a:txBody>
                    <a:bodyPr/>
                    <a:lstStyle/>
                    <a:p>
                      <a:pPr algn="ctr" fontAlgn="ctr"/>
                      <a:r>
                        <a:rPr lang="en-IN" sz="1300" u="none" strike="noStrike" dirty="0">
                          <a:solidFill>
                            <a:schemeClr val="bg1"/>
                          </a:solidFill>
                          <a:effectLst/>
                        </a:rPr>
                        <a:t>No of Questions</a:t>
                      </a:r>
                      <a:endParaRPr lang="en-IN" sz="1300" b="1" i="0" u="none" strike="noStrike" dirty="0">
                        <a:solidFill>
                          <a:schemeClr val="bg1"/>
                        </a:solidFill>
                        <a:effectLst/>
                        <a:latin typeface="Calibri" panose="020F0502020204030204" pitchFamily="34" charset="0"/>
                      </a:endParaRPr>
                    </a:p>
                  </a:txBody>
                  <a:tcPr marL="9525" marR="9525" marT="9525" marB="0" anchor="ctr">
                    <a:solidFill>
                      <a:schemeClr val="tx1"/>
                    </a:solidFill>
                  </a:tcPr>
                </a:tc>
                <a:tc>
                  <a:txBody>
                    <a:bodyPr/>
                    <a:lstStyle/>
                    <a:p>
                      <a:pPr algn="ctr" fontAlgn="ctr"/>
                      <a:r>
                        <a:rPr lang="en-IN" sz="1300" u="none" strike="noStrike">
                          <a:solidFill>
                            <a:schemeClr val="bg1"/>
                          </a:solidFill>
                          <a:effectLst/>
                        </a:rPr>
                        <a:t>Part-B (2 Marks)</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solidFill>
                  </a:tcPr>
                </a:tc>
                <a:tc>
                  <a:txBody>
                    <a:bodyPr/>
                    <a:lstStyle/>
                    <a:p>
                      <a:pPr algn="ctr" fontAlgn="ctr"/>
                      <a:r>
                        <a:rPr lang="en-IN" sz="1300" u="none" strike="noStrike">
                          <a:solidFill>
                            <a:schemeClr val="bg1"/>
                          </a:solidFill>
                          <a:effectLst/>
                        </a:rPr>
                        <a:t>No of Questions</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solidFill>
                  </a:tcPr>
                </a:tc>
              </a:tr>
              <a:tr h="296214">
                <a:tc>
                  <a:txBody>
                    <a:bodyPr/>
                    <a:lstStyle/>
                    <a:p>
                      <a:pPr algn="ctr" fontAlgn="ctr"/>
                      <a:r>
                        <a:rPr lang="en-IN" sz="1300" b="1" u="none" strike="noStrike" dirty="0">
                          <a:solidFill>
                            <a:schemeClr val="bg1"/>
                          </a:solidFill>
                          <a:effectLst/>
                        </a:rPr>
                        <a:t>Mathematics: </a:t>
                      </a:r>
                      <a:endParaRPr lang="en-IN" sz="1300" b="1" i="0" u="none" strike="noStrike" dirty="0">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dirty="0">
                          <a:solidFill>
                            <a:schemeClr val="bg1"/>
                          </a:solidFill>
                          <a:effectLst/>
                        </a:rPr>
                        <a:t>15</a:t>
                      </a:r>
                      <a:endParaRPr lang="en-IN" sz="1300" b="1" i="0" u="none" strike="noStrike" dirty="0">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a:solidFill>
                            <a:schemeClr val="bg1"/>
                          </a:solidFill>
                          <a:effectLst/>
                        </a:rPr>
                        <a:t>Mathematics: </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a:solidFill>
                            <a:schemeClr val="bg1"/>
                          </a:solidFill>
                          <a:effectLst/>
                        </a:rPr>
                        <a:t>5</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solidFill>
                  </a:tcPr>
                </a:tc>
              </a:tr>
              <a:tr h="270456">
                <a:tc>
                  <a:txBody>
                    <a:bodyPr/>
                    <a:lstStyle/>
                    <a:p>
                      <a:pPr algn="ctr" fontAlgn="ctr"/>
                      <a:r>
                        <a:rPr lang="en-IN" sz="1300" b="1" u="none" strike="noStrike" dirty="0">
                          <a:solidFill>
                            <a:schemeClr val="bg1"/>
                          </a:solidFill>
                          <a:effectLst/>
                        </a:rPr>
                        <a:t>Physics:</a:t>
                      </a:r>
                      <a:endParaRPr lang="en-IN" sz="1300" b="1" i="0" u="none" strike="noStrike" dirty="0">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dirty="0">
                          <a:solidFill>
                            <a:schemeClr val="bg1"/>
                          </a:solidFill>
                          <a:effectLst/>
                        </a:rPr>
                        <a:t>15</a:t>
                      </a:r>
                      <a:endParaRPr lang="en-IN" sz="1300" b="1" i="0" u="none" strike="noStrike" dirty="0">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dirty="0">
                          <a:solidFill>
                            <a:schemeClr val="bg1"/>
                          </a:solidFill>
                          <a:effectLst/>
                        </a:rPr>
                        <a:t>Physics:</a:t>
                      </a:r>
                      <a:endParaRPr lang="en-IN" sz="1300" b="1" i="0" u="none" strike="noStrike" dirty="0">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a:solidFill>
                            <a:schemeClr val="bg1"/>
                          </a:solidFill>
                          <a:effectLst/>
                        </a:rPr>
                        <a:t>5</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solidFill>
                  </a:tcPr>
                </a:tc>
              </a:tr>
              <a:tr h="321972">
                <a:tc>
                  <a:txBody>
                    <a:bodyPr/>
                    <a:lstStyle/>
                    <a:p>
                      <a:pPr algn="ctr" fontAlgn="ctr"/>
                      <a:r>
                        <a:rPr lang="en-IN" sz="1300" b="1" u="none" strike="noStrike" dirty="0">
                          <a:solidFill>
                            <a:schemeClr val="bg1"/>
                          </a:solidFill>
                          <a:effectLst/>
                        </a:rPr>
                        <a:t>Chemistry:</a:t>
                      </a:r>
                      <a:endParaRPr lang="en-IN" sz="1300" b="1" i="0" u="none" strike="noStrike" dirty="0">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dirty="0">
                          <a:solidFill>
                            <a:schemeClr val="bg1"/>
                          </a:solidFill>
                          <a:effectLst/>
                        </a:rPr>
                        <a:t>15</a:t>
                      </a:r>
                      <a:endParaRPr lang="en-IN" sz="1300" b="1" i="0" u="none" strike="noStrike" dirty="0">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dirty="0">
                          <a:solidFill>
                            <a:schemeClr val="bg1"/>
                          </a:solidFill>
                          <a:effectLst/>
                        </a:rPr>
                        <a:t>Chemistry:</a:t>
                      </a:r>
                      <a:endParaRPr lang="en-IN" sz="1300" b="1" i="0" u="none" strike="noStrike" dirty="0">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dirty="0">
                          <a:solidFill>
                            <a:schemeClr val="bg1"/>
                          </a:solidFill>
                          <a:effectLst/>
                        </a:rPr>
                        <a:t>5</a:t>
                      </a:r>
                      <a:endParaRPr lang="en-IN" sz="1300" b="1" i="0" u="none" strike="noStrike" dirty="0">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r>
              <a:tr h="347729">
                <a:tc>
                  <a:txBody>
                    <a:bodyPr/>
                    <a:lstStyle/>
                    <a:p>
                      <a:pPr algn="ctr" fontAlgn="ctr"/>
                      <a:r>
                        <a:rPr lang="en-IN" sz="1300" b="1" u="none" strike="noStrike">
                          <a:solidFill>
                            <a:schemeClr val="bg1"/>
                          </a:solidFill>
                          <a:effectLst/>
                        </a:rPr>
                        <a:t>Biology: </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solidFill>
                  </a:tcPr>
                </a:tc>
                <a:tc>
                  <a:txBody>
                    <a:bodyPr/>
                    <a:lstStyle/>
                    <a:p>
                      <a:pPr algn="ctr" fontAlgn="ctr"/>
                      <a:r>
                        <a:rPr lang="en-IN" sz="1300" b="1" u="none" strike="noStrike">
                          <a:solidFill>
                            <a:schemeClr val="bg1"/>
                          </a:solidFill>
                          <a:effectLst/>
                        </a:rPr>
                        <a:t>15</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solidFill>
                  </a:tcPr>
                </a:tc>
                <a:tc>
                  <a:txBody>
                    <a:bodyPr/>
                    <a:lstStyle/>
                    <a:p>
                      <a:pPr algn="ctr" fontAlgn="ctr"/>
                      <a:r>
                        <a:rPr lang="en-IN" sz="1300" b="1" u="none" strike="noStrike" dirty="0">
                          <a:solidFill>
                            <a:schemeClr val="bg1"/>
                          </a:solidFill>
                          <a:effectLst/>
                        </a:rPr>
                        <a:t>Biology: </a:t>
                      </a:r>
                      <a:endParaRPr lang="en-IN" sz="1300" b="1" i="0" u="none" strike="noStrike" dirty="0">
                        <a:solidFill>
                          <a:schemeClr val="bg1"/>
                        </a:solidFill>
                        <a:effectLst/>
                        <a:latin typeface="Calibri" panose="020F0502020204030204" pitchFamily="34" charset="0"/>
                      </a:endParaRPr>
                    </a:p>
                  </a:txBody>
                  <a:tcPr marL="9525" marR="9525" marT="9525" marB="0" anchor="ctr">
                    <a:solidFill>
                      <a:schemeClr val="tx1"/>
                    </a:solidFill>
                  </a:tcPr>
                </a:tc>
                <a:tc>
                  <a:txBody>
                    <a:bodyPr/>
                    <a:lstStyle/>
                    <a:p>
                      <a:pPr algn="ctr" fontAlgn="ctr"/>
                      <a:r>
                        <a:rPr lang="en-IN" sz="1300" b="1" u="none" strike="noStrike" dirty="0">
                          <a:solidFill>
                            <a:schemeClr val="bg1"/>
                          </a:solidFill>
                          <a:effectLst/>
                        </a:rPr>
                        <a:t>5</a:t>
                      </a:r>
                      <a:endParaRPr lang="en-IN" sz="1300" b="1" i="0" u="none" strike="noStrike" dirty="0">
                        <a:solidFill>
                          <a:schemeClr val="bg1"/>
                        </a:solidFill>
                        <a:effectLst/>
                        <a:latin typeface="Calibri" panose="020F0502020204030204" pitchFamily="34" charset="0"/>
                      </a:endParaRPr>
                    </a:p>
                  </a:txBody>
                  <a:tcPr marL="9525" marR="9525" marT="9525" marB="0" anchor="ctr">
                    <a:solidFill>
                      <a:schemeClr val="tx1"/>
                    </a:solidFill>
                  </a:tcPr>
                </a:tc>
              </a:tr>
              <a:tr h="231820">
                <a:tc gridSpan="2">
                  <a:txBody>
                    <a:bodyPr/>
                    <a:lstStyle/>
                    <a:p>
                      <a:pPr algn="ctr" fontAlgn="ctr"/>
                      <a:r>
                        <a:rPr lang="en-IN" sz="1300" u="none" strike="noStrike">
                          <a:solidFill>
                            <a:srgbClr val="FFC000"/>
                          </a:solidFill>
                          <a:effectLst/>
                        </a:rPr>
                        <a:t>Total:  60 Marks</a:t>
                      </a:r>
                      <a:endParaRPr lang="en-IN" sz="1300" b="1" i="0" u="none" strike="noStrike">
                        <a:solidFill>
                          <a:srgbClr val="FFC000"/>
                        </a:solidFill>
                        <a:effectLst/>
                        <a:latin typeface="Calibri" panose="020F0502020204030204" pitchFamily="34" charset="0"/>
                      </a:endParaRPr>
                    </a:p>
                  </a:txBody>
                  <a:tcPr marL="9525" marR="9525" marT="9525" marB="0" anchor="ctr">
                    <a:solidFill>
                      <a:schemeClr val="tx1"/>
                    </a:solidFill>
                  </a:tcPr>
                </a:tc>
                <a:tc hMerge="1">
                  <a:txBody>
                    <a:bodyPr/>
                    <a:lstStyle/>
                    <a:p>
                      <a:endParaRPr lang="en-IN"/>
                    </a:p>
                  </a:txBody>
                  <a:tcPr/>
                </a:tc>
                <a:tc gridSpan="2">
                  <a:txBody>
                    <a:bodyPr/>
                    <a:lstStyle/>
                    <a:p>
                      <a:pPr algn="ctr" fontAlgn="ctr"/>
                      <a:r>
                        <a:rPr lang="en-IN" sz="1300" u="none" strike="noStrike" dirty="0">
                          <a:solidFill>
                            <a:srgbClr val="FFC000"/>
                          </a:solidFill>
                          <a:effectLst/>
                        </a:rPr>
                        <a:t>Total:  40 Marks</a:t>
                      </a:r>
                      <a:endParaRPr lang="en-IN" sz="1300" b="1" i="0" u="none" strike="noStrike" dirty="0">
                        <a:solidFill>
                          <a:srgbClr val="FFC000"/>
                        </a:solidFill>
                        <a:effectLst/>
                        <a:latin typeface="Calibri" panose="020F0502020204030204" pitchFamily="34" charset="0"/>
                      </a:endParaRPr>
                    </a:p>
                  </a:txBody>
                  <a:tcPr marL="9525" marR="9525" marT="9525" marB="0" anchor="ctr">
                    <a:solidFill>
                      <a:schemeClr val="tx1"/>
                    </a:solidFill>
                  </a:tcPr>
                </a:tc>
                <a:tc hMerge="1">
                  <a:txBody>
                    <a:bodyPr/>
                    <a:lstStyle/>
                    <a:p>
                      <a:endParaRPr lang="en-IN"/>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60919669"/>
              </p:ext>
            </p:extLst>
          </p:nvPr>
        </p:nvGraphicFramePr>
        <p:xfrm>
          <a:off x="2066701" y="4829577"/>
          <a:ext cx="8236398" cy="1893192"/>
        </p:xfrm>
        <a:graphic>
          <a:graphicData uri="http://schemas.openxmlformats.org/drawingml/2006/table">
            <a:tbl>
              <a:tblPr firstRow="1" lastRow="1">
                <a:tableStyleId>{5C22544A-7EE6-4342-B048-85BDC9FD1C3A}</a:tableStyleId>
              </a:tblPr>
              <a:tblGrid>
                <a:gridCol w="2049523"/>
                <a:gridCol w="2068676"/>
                <a:gridCol w="2049523"/>
                <a:gridCol w="2068676"/>
              </a:tblGrid>
              <a:tr h="315532">
                <a:tc>
                  <a:txBody>
                    <a:bodyPr/>
                    <a:lstStyle/>
                    <a:p>
                      <a:pPr algn="ctr" fontAlgn="ctr"/>
                      <a:r>
                        <a:rPr lang="en-IN" sz="1100" u="none" strike="noStrike" dirty="0">
                          <a:solidFill>
                            <a:schemeClr val="bg1"/>
                          </a:solidFill>
                          <a:effectLst/>
                        </a:rPr>
                        <a:t>Part-A (1 Marks)</a:t>
                      </a:r>
                      <a:endParaRPr lang="en-IN" sz="1100" b="0" i="0" u="none" strike="noStrike" dirty="0">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100" u="none" strike="noStrike">
                          <a:solidFill>
                            <a:schemeClr val="bg1"/>
                          </a:solidFill>
                          <a:effectLst/>
                        </a:rPr>
                        <a:t>No of Questions</a:t>
                      </a:r>
                      <a:endParaRPr lang="en-IN" sz="1100" b="0" i="0" u="none" strike="noStrike">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100" u="none" strike="noStrike">
                          <a:solidFill>
                            <a:schemeClr val="bg1"/>
                          </a:solidFill>
                          <a:effectLst/>
                        </a:rPr>
                        <a:t>Part-B (2 Marks)</a:t>
                      </a:r>
                      <a:endParaRPr lang="en-IN" sz="1100" b="0" i="0" u="none" strike="noStrike">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100" u="none" strike="noStrike" dirty="0">
                          <a:solidFill>
                            <a:schemeClr val="bg1"/>
                          </a:solidFill>
                          <a:effectLst/>
                        </a:rPr>
                        <a:t>No of Questions</a:t>
                      </a:r>
                      <a:endParaRPr lang="en-IN" sz="1100" b="0" i="0" u="none" strike="noStrike" dirty="0">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r>
              <a:tr h="315532">
                <a:tc>
                  <a:txBody>
                    <a:bodyPr/>
                    <a:lstStyle/>
                    <a:p>
                      <a:pPr algn="ctr" fontAlgn="ctr"/>
                      <a:r>
                        <a:rPr lang="en-IN" sz="1300" b="1" u="none" strike="noStrike">
                          <a:solidFill>
                            <a:schemeClr val="bg1"/>
                          </a:solidFill>
                          <a:effectLst/>
                        </a:rPr>
                        <a:t>Mathematics: </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a:solidFill>
                            <a:schemeClr val="bg1"/>
                          </a:solidFill>
                          <a:effectLst/>
                        </a:rPr>
                        <a:t>20</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a:solidFill>
                            <a:schemeClr val="bg1"/>
                          </a:solidFill>
                          <a:effectLst/>
                        </a:rPr>
                        <a:t>Mathematics: </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a:solidFill>
                            <a:schemeClr val="bg1"/>
                          </a:solidFill>
                          <a:effectLst/>
                        </a:rPr>
                        <a:t>10</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r>
              <a:tr h="315532">
                <a:tc>
                  <a:txBody>
                    <a:bodyPr/>
                    <a:lstStyle/>
                    <a:p>
                      <a:pPr algn="ctr" fontAlgn="ctr"/>
                      <a:r>
                        <a:rPr lang="en-IN" sz="1300" b="1" u="none" strike="noStrike">
                          <a:solidFill>
                            <a:schemeClr val="bg1"/>
                          </a:solidFill>
                          <a:effectLst/>
                        </a:rPr>
                        <a:t>Physics:</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a:solidFill>
                            <a:schemeClr val="bg1"/>
                          </a:solidFill>
                          <a:effectLst/>
                        </a:rPr>
                        <a:t>20</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a:solidFill>
                            <a:schemeClr val="bg1"/>
                          </a:solidFill>
                          <a:effectLst/>
                        </a:rPr>
                        <a:t>Physics:</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a:solidFill>
                            <a:schemeClr val="bg1"/>
                          </a:solidFill>
                          <a:effectLst/>
                        </a:rPr>
                        <a:t>10</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r>
              <a:tr h="315532">
                <a:tc>
                  <a:txBody>
                    <a:bodyPr/>
                    <a:lstStyle/>
                    <a:p>
                      <a:pPr algn="ctr" fontAlgn="ctr"/>
                      <a:r>
                        <a:rPr lang="en-IN" sz="1300" b="1" u="none" strike="noStrike">
                          <a:solidFill>
                            <a:schemeClr val="bg1"/>
                          </a:solidFill>
                          <a:effectLst/>
                        </a:rPr>
                        <a:t>Chemistry:</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a:solidFill>
                            <a:schemeClr val="bg1"/>
                          </a:solidFill>
                          <a:effectLst/>
                        </a:rPr>
                        <a:t>20</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a:solidFill>
                            <a:schemeClr val="bg1"/>
                          </a:solidFill>
                          <a:effectLst/>
                        </a:rPr>
                        <a:t>Chemistry:</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a:solidFill>
                            <a:schemeClr val="bg1"/>
                          </a:solidFill>
                          <a:effectLst/>
                        </a:rPr>
                        <a:t>10</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r>
              <a:tr h="315532">
                <a:tc>
                  <a:txBody>
                    <a:bodyPr/>
                    <a:lstStyle/>
                    <a:p>
                      <a:pPr algn="ctr" fontAlgn="ctr"/>
                      <a:r>
                        <a:rPr lang="en-IN" sz="1300" b="1" u="none" strike="noStrike">
                          <a:solidFill>
                            <a:schemeClr val="bg1"/>
                          </a:solidFill>
                          <a:effectLst/>
                        </a:rPr>
                        <a:t>Biology: </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a:solidFill>
                            <a:schemeClr val="bg1"/>
                          </a:solidFill>
                          <a:effectLst/>
                        </a:rPr>
                        <a:t>20</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a:solidFill>
                            <a:schemeClr val="bg1"/>
                          </a:solidFill>
                          <a:effectLst/>
                        </a:rPr>
                        <a:t>Biology: </a:t>
                      </a:r>
                      <a:endParaRPr lang="en-IN" sz="1300" b="1" i="0" u="none" strike="noStrike">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c>
                  <a:txBody>
                    <a:bodyPr/>
                    <a:lstStyle/>
                    <a:p>
                      <a:pPr algn="ctr" fontAlgn="ctr"/>
                      <a:r>
                        <a:rPr lang="en-IN" sz="1300" b="1" u="none" strike="noStrike" dirty="0">
                          <a:solidFill>
                            <a:schemeClr val="bg1"/>
                          </a:solidFill>
                          <a:effectLst/>
                        </a:rPr>
                        <a:t>10</a:t>
                      </a:r>
                      <a:endParaRPr lang="en-IN" sz="1300" b="1" i="0" u="none" strike="noStrike" dirty="0">
                        <a:solidFill>
                          <a:schemeClr val="bg1"/>
                        </a:solidFill>
                        <a:effectLst/>
                        <a:latin typeface="Calibri" panose="020F0502020204030204" pitchFamily="34" charset="0"/>
                      </a:endParaRPr>
                    </a:p>
                  </a:txBody>
                  <a:tcPr marL="9525" marR="9525" marT="9525" marB="0" anchor="ctr">
                    <a:solidFill>
                      <a:schemeClr val="tx1">
                        <a:lumMod val="95000"/>
                        <a:lumOff val="5000"/>
                      </a:schemeClr>
                    </a:solidFill>
                  </a:tcPr>
                </a:tc>
              </a:tr>
              <a:tr h="315532">
                <a:tc gridSpan="2">
                  <a:txBody>
                    <a:bodyPr/>
                    <a:lstStyle/>
                    <a:p>
                      <a:pPr algn="ctr" fontAlgn="ctr"/>
                      <a:r>
                        <a:rPr lang="en-IN" sz="1300" u="none" strike="noStrike">
                          <a:solidFill>
                            <a:srgbClr val="FFC000"/>
                          </a:solidFill>
                          <a:effectLst/>
                        </a:rPr>
                        <a:t>Total:  80 Marks</a:t>
                      </a:r>
                      <a:endParaRPr lang="en-IN" sz="1300" b="0" i="0" u="none" strike="noStrike">
                        <a:solidFill>
                          <a:srgbClr val="FFC000"/>
                        </a:solidFill>
                        <a:effectLst/>
                        <a:latin typeface="Calibri" panose="020F0502020204030204" pitchFamily="34" charset="0"/>
                      </a:endParaRPr>
                    </a:p>
                  </a:txBody>
                  <a:tcPr marL="9525" marR="9525" marT="9525" marB="0" anchor="ctr">
                    <a:solidFill>
                      <a:schemeClr val="tx1">
                        <a:lumMod val="95000"/>
                        <a:lumOff val="5000"/>
                      </a:schemeClr>
                    </a:solidFill>
                  </a:tcPr>
                </a:tc>
                <a:tc hMerge="1">
                  <a:txBody>
                    <a:bodyPr/>
                    <a:lstStyle/>
                    <a:p>
                      <a:endParaRPr lang="en-IN"/>
                    </a:p>
                  </a:txBody>
                  <a:tcPr/>
                </a:tc>
                <a:tc gridSpan="2">
                  <a:txBody>
                    <a:bodyPr/>
                    <a:lstStyle/>
                    <a:p>
                      <a:pPr algn="ctr" fontAlgn="ctr"/>
                      <a:r>
                        <a:rPr lang="en-IN" sz="1300" u="none" strike="noStrike" dirty="0">
                          <a:solidFill>
                            <a:srgbClr val="FFC000"/>
                          </a:solidFill>
                          <a:effectLst/>
                        </a:rPr>
                        <a:t>Total: </a:t>
                      </a:r>
                      <a:r>
                        <a:rPr lang="en-IN" sz="1300" u="none" strike="noStrike" dirty="0" smtClean="0">
                          <a:solidFill>
                            <a:srgbClr val="FFC000"/>
                          </a:solidFill>
                          <a:effectLst/>
                        </a:rPr>
                        <a:t>80 </a:t>
                      </a:r>
                      <a:r>
                        <a:rPr lang="en-IN" sz="1300" u="none" strike="noStrike" dirty="0">
                          <a:solidFill>
                            <a:srgbClr val="FFC000"/>
                          </a:solidFill>
                          <a:effectLst/>
                        </a:rPr>
                        <a:t>Marks</a:t>
                      </a:r>
                      <a:endParaRPr lang="en-IN" sz="1300" b="0" i="0" u="none" strike="noStrike" dirty="0">
                        <a:solidFill>
                          <a:srgbClr val="FFC000"/>
                        </a:solidFill>
                        <a:effectLst/>
                        <a:latin typeface="Calibri" panose="020F0502020204030204" pitchFamily="34" charset="0"/>
                      </a:endParaRPr>
                    </a:p>
                  </a:txBody>
                  <a:tcPr marL="9525" marR="9525" marT="9525" marB="0" anchor="ctr">
                    <a:solidFill>
                      <a:schemeClr val="tx1">
                        <a:lumMod val="95000"/>
                        <a:lumOff val="5000"/>
                      </a:schemeClr>
                    </a:solidFill>
                  </a:tcPr>
                </a:tc>
                <a:tc hMerge="1">
                  <a:txBody>
                    <a:bodyPr/>
                    <a:lstStyle/>
                    <a:p>
                      <a:endParaRPr lang="en-IN"/>
                    </a:p>
                  </a:txBody>
                  <a:tcPr/>
                </a:tc>
              </a:tr>
            </a:tbl>
          </a:graphicData>
        </a:graphic>
      </p:graphicFrame>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90202" y="64596"/>
            <a:ext cx="1150281" cy="566470"/>
          </a:xfrm>
          <a:prstGeom prst="rect">
            <a:avLst/>
          </a:prstGeom>
        </p:spPr>
      </p:pic>
    </p:spTree>
    <p:extLst>
      <p:ext uri="{BB962C8B-B14F-4D97-AF65-F5344CB8AC3E}">
        <p14:creationId xmlns:p14="http://schemas.microsoft.com/office/powerpoint/2010/main" val="13967692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56445" y="98416"/>
            <a:ext cx="10599312" cy="734096"/>
          </a:xfrm>
        </p:spPr>
        <p:txBody>
          <a:bodyPr>
            <a:normAutofit/>
          </a:bodyPr>
          <a:lstStyle/>
          <a:p>
            <a:r>
              <a:rPr lang="en-IN" sz="4500" b="1" u="sng" dirty="0">
                <a:solidFill>
                  <a:srgbClr val="FF0000"/>
                </a:solidFill>
                <a:effectLst>
                  <a:outerShdw blurRad="38100" dist="38100" dir="2700000" algn="tl">
                    <a:srgbClr val="000000">
                      <a:alpha val="43137"/>
                    </a:srgbClr>
                  </a:outerShdw>
                </a:effectLst>
              </a:rPr>
              <a:t>KVPY Syllabus for Stream SA</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90202" y="64596"/>
            <a:ext cx="1150281" cy="566470"/>
          </a:xfrm>
          <a:prstGeom prst="rect">
            <a:avLst/>
          </a:prstGeom>
        </p:spPr>
      </p:pic>
      <p:pic>
        <p:nvPicPr>
          <p:cNvPr id="10" name="Picture 9"/>
          <p:cNvPicPr>
            <a:picLocks noChangeAspect="1"/>
          </p:cNvPicPr>
          <p:nvPr/>
        </p:nvPicPr>
        <p:blipFill>
          <a:blip r:embed="rId3"/>
          <a:stretch>
            <a:fillRect/>
          </a:stretch>
        </p:blipFill>
        <p:spPr>
          <a:xfrm>
            <a:off x="913264" y="819977"/>
            <a:ext cx="10365471" cy="5894725"/>
          </a:xfrm>
          <a:prstGeom prst="rect">
            <a:avLst/>
          </a:prstGeom>
        </p:spPr>
      </p:pic>
    </p:spTree>
    <p:extLst>
      <p:ext uri="{BB962C8B-B14F-4D97-AF65-F5344CB8AC3E}">
        <p14:creationId xmlns:p14="http://schemas.microsoft.com/office/powerpoint/2010/main" val="28699218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56445" y="180304"/>
            <a:ext cx="10599312" cy="734096"/>
          </a:xfrm>
        </p:spPr>
        <p:txBody>
          <a:bodyPr>
            <a:normAutofit/>
          </a:bodyPr>
          <a:lstStyle/>
          <a:p>
            <a:r>
              <a:rPr lang="en-IN" sz="4500" b="1" u="sng" dirty="0">
                <a:solidFill>
                  <a:srgbClr val="FF0000"/>
                </a:solidFill>
                <a:effectLst>
                  <a:outerShdw blurRad="38100" dist="38100" dir="2700000" algn="tl">
                    <a:srgbClr val="000000">
                      <a:alpha val="43137"/>
                    </a:srgbClr>
                  </a:outerShdw>
                </a:effectLst>
              </a:rPr>
              <a:t>KVPY Syllabus for Stream </a:t>
            </a:r>
            <a:r>
              <a:rPr lang="en-IN" sz="4500" b="1" u="sng" dirty="0" smtClean="0">
                <a:solidFill>
                  <a:srgbClr val="FF0000"/>
                </a:solidFill>
                <a:effectLst>
                  <a:outerShdw blurRad="38100" dist="38100" dir="2700000" algn="tl">
                    <a:srgbClr val="000000">
                      <a:alpha val="43137"/>
                    </a:srgbClr>
                  </a:outerShdw>
                </a:effectLst>
              </a:rPr>
              <a:t>SX</a:t>
            </a:r>
            <a:endParaRPr lang="en-IN" sz="4500" b="1" u="sng" dirty="0">
              <a:solidFill>
                <a:srgbClr val="FF0000"/>
              </a:solidFill>
              <a:effectLst>
                <a:outerShdw blurRad="38100" dist="38100" dir="2700000" algn="tl">
                  <a:srgbClr val="000000">
                    <a:alpha val="43137"/>
                  </a:srgbClr>
                </a:outerShdw>
              </a:effectLst>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90202" y="64596"/>
            <a:ext cx="1150281" cy="566470"/>
          </a:xfrm>
          <a:prstGeom prst="rect">
            <a:avLst/>
          </a:prstGeom>
        </p:spPr>
      </p:pic>
      <p:pic>
        <p:nvPicPr>
          <p:cNvPr id="9" name="Picture 8"/>
          <p:cNvPicPr>
            <a:picLocks noChangeAspect="1"/>
          </p:cNvPicPr>
          <p:nvPr/>
        </p:nvPicPr>
        <p:blipFill>
          <a:blip r:embed="rId3"/>
          <a:stretch>
            <a:fillRect/>
          </a:stretch>
        </p:blipFill>
        <p:spPr>
          <a:xfrm>
            <a:off x="513423" y="978503"/>
            <a:ext cx="11282815" cy="5572423"/>
          </a:xfrm>
          <a:prstGeom prst="rect">
            <a:avLst/>
          </a:prstGeom>
        </p:spPr>
      </p:pic>
    </p:spTree>
    <p:extLst>
      <p:ext uri="{BB962C8B-B14F-4D97-AF65-F5344CB8AC3E}">
        <p14:creationId xmlns:p14="http://schemas.microsoft.com/office/powerpoint/2010/main" val="836310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TotalTime>
  <Words>768</Words>
  <Application>Microsoft Office PowerPoint</Application>
  <PresentationFormat>Widescreen</PresentationFormat>
  <Paragraphs>180</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Verdana</vt:lpstr>
      <vt:lpstr>Wingdings</vt:lpstr>
      <vt:lpstr>Office Theme</vt:lpstr>
      <vt:lpstr>Introduction of “KVPY”  (Kishore Vaigyanik Protsahan Yojana)</vt:lpstr>
      <vt:lpstr>ABOUT KVPY</vt:lpstr>
      <vt:lpstr>FELLOWSHIPS</vt:lpstr>
      <vt:lpstr>ELIGIBILITY - 2021</vt:lpstr>
      <vt:lpstr>APPLICATIONS-2021</vt:lpstr>
      <vt:lpstr>SELECTION PROCEDURE</vt:lpstr>
      <vt:lpstr>What is the Syllabus for the aptitude Test ?</vt:lpstr>
      <vt:lpstr>KVPY Syllabus for Stream SA</vt:lpstr>
      <vt:lpstr>KVPY Syllabus for Stream SX</vt:lpstr>
      <vt:lpstr>KVPY Syllabus for Stream SB</vt:lpstr>
      <vt:lpstr>RESULTS</vt:lpstr>
      <vt:lpstr>Colleges which accept KVPY score are as follows:</vt:lpstr>
      <vt:lpstr>KVPY Previous Year Result:</vt:lpstr>
      <vt:lpstr>KVPY Result 2017:</vt:lpstr>
      <vt:lpstr>KVPY Result 2016:</vt:lpstr>
      <vt:lpstr>KVPY Result 2015:</vt:lpstr>
      <vt:lpstr>KVPY Result 2014:</vt:lpstr>
      <vt:lpstr>Practice Questions :</vt:lpstr>
      <vt:lpstr>Practice Questions :</vt:lpstr>
      <vt:lpstr>Practice Questions :</vt:lpstr>
      <vt:lpstr>Thank You! Any Question?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KVPY</dc:title>
  <dc:creator>Aviral 10</dc:creator>
  <cp:lastModifiedBy>Aviral 10</cp:lastModifiedBy>
  <cp:revision>68</cp:revision>
  <dcterms:created xsi:type="dcterms:W3CDTF">2021-07-14T04:56:38Z</dcterms:created>
  <dcterms:modified xsi:type="dcterms:W3CDTF">2021-07-17T12:10:39Z</dcterms:modified>
</cp:coreProperties>
</file>